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685800" y="44450"/>
            <a:ext cx="7893050" cy="6369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5410" rIns="0" bIns="0" anchor="t">
            <a:normAutofit fontScale="95000"/>
          </a:bodyPr>
          <a:lstStyle/>
          <a:p>
            <a:pPr marL="0" marR="0" indent="0" algn="l">
              <a:lnSpc>
                <a:spcPts val="4100"/>
              </a:lnSpc>
              <a:spcAft>
                <a:spcPts val="0"/>
              </a:spcAft>
            </a:pPr>
            <a:r>
              <a:rPr lang="en-US" sz="4650" spc="-70">
                <a:solidFill>
                  <a:srgbClr val="FCFCFA"/>
                </a:solidFill>
                <a:latin typeface="Edwardian Script ITC" panose="02020603050405020304" pitchFamily="2"/>
              </a:rPr>
              <a:t>Our commitment to 5-Star remarkable service.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4039870" y="3907790"/>
            <a:ext cx="1483995" cy="6477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0" marR="0" indent="0" algn="l">
              <a:lnSpc>
                <a:spcPts val="2600"/>
              </a:lnSpc>
              <a:spcAft>
                <a:spcPts val="0"/>
              </a:spcAft>
            </a:pPr>
            <a:r>
              <a:rPr lang="en-US" sz="2350" b="1" spc="-70">
                <a:solidFill>
                  <a:srgbClr val="FCFCFA"/>
                </a:solidFill>
                <a:latin typeface="Franklin Gothic Medium Cond" panose="02020603050405020304" pitchFamily="2"/>
              </a:rPr>
              <a:t>MOC Training </a:t>
            </a:r>
          </a:p>
          <a:p>
            <a:pPr marL="0" marR="0" indent="0" algn="ctr">
              <a:lnSpc>
                <a:spcPts val="2200"/>
              </a:lnSpc>
              <a:spcBef>
                <a:spcPts val="240"/>
              </a:spcBef>
              <a:spcAft>
                <a:spcPts val="20"/>
              </a:spcAft>
            </a:pPr>
            <a:r>
              <a:rPr lang="en-US" sz="1950" b="1" spc="-10">
                <a:solidFill>
                  <a:srgbClr val="FCFCFA"/>
                </a:solidFill>
                <a:latin typeface="Franklin Gothic Medium Cond" panose="02020603050405020304" pitchFamily="2"/>
              </a:rPr>
              <a:t>2022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0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504950"/>
            <a:ext cx="9144000" cy="53530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/>
          <a:lstStyle/>
          <a:p>
            <a:pPr marL="54864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700" b="1" spc="-5">
                <a:solidFill>
                  <a:srgbClr val="464A54"/>
                </a:solidFill>
                <a:latin typeface="Verdana" panose="02020603050405020304" pitchFamily="2"/>
              </a:rPr>
              <a:t>Providers are integral in the execution of and compliance with </a:t>
            </a:r>
          </a:p>
          <a:p>
            <a:pPr marL="548640" marR="0" indent="0" algn="l">
              <a:lnSpc>
                <a:spcPts val="2000"/>
              </a:lnSpc>
              <a:spcBef>
                <a:spcPts val="550"/>
              </a:spcBef>
              <a:spcAft>
                <a:spcPts val="0"/>
              </a:spcAft>
            </a:pPr>
            <a:r>
              <a:rPr lang="en-US" sz="1700" b="1" spc="0">
                <a:solidFill>
                  <a:srgbClr val="464A54"/>
                </a:solidFill>
                <a:latin typeface="Verdana" panose="02020603050405020304" pitchFamily="2"/>
              </a:rPr>
              <a:t>the Model of Care elements </a:t>
            </a:r>
          </a:p>
          <a:p>
            <a:pPr marL="548640" marR="0" indent="0" algn="l">
              <a:lnSpc>
                <a:spcPts val="1600"/>
              </a:lnSpc>
              <a:spcBef>
                <a:spcPts val="1990"/>
              </a:spcBef>
              <a:spcAft>
                <a:spcPts val="0"/>
              </a:spcAft>
            </a:pPr>
            <a:r>
              <a:rPr lang="en-US" sz="1400" spc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0">
                <a:solidFill>
                  <a:srgbClr val="464A54"/>
                </a:solidFill>
                <a:latin typeface="Verdana" panose="02020603050405020304" pitchFamily="2"/>
              </a:rPr>
              <a:t>Communicating with ArchCare Case Managers, members of the ICT, caregivers, and enrollees </a:t>
            </a:r>
          </a:p>
          <a:p>
            <a:pPr marL="548640" marR="0" indent="0" algn="l">
              <a:lnSpc>
                <a:spcPts val="1600"/>
              </a:lnSpc>
              <a:spcBef>
                <a:spcPts val="1340"/>
              </a:spcBef>
              <a:spcAft>
                <a:spcPts val="0"/>
              </a:spcAft>
            </a:pPr>
            <a:r>
              <a:rPr lang="en-US" sz="1400" spc="-5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5">
                <a:solidFill>
                  <a:srgbClr val="464A54"/>
                </a:solidFill>
                <a:latin typeface="Verdana" panose="02020603050405020304" pitchFamily="2"/>
              </a:rPr>
              <a:t>Participating in the ICT </a:t>
            </a:r>
          </a:p>
          <a:p>
            <a:pPr marL="548640" marR="0" indent="0" algn="l">
              <a:lnSpc>
                <a:spcPts val="1600"/>
              </a:lnSpc>
              <a:spcBef>
                <a:spcPts val="1435"/>
              </a:spcBef>
              <a:spcAft>
                <a:spcPts val="0"/>
              </a:spcAft>
            </a:pPr>
            <a:r>
              <a:rPr lang="en-US" sz="1400" spc="-5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5">
                <a:solidFill>
                  <a:srgbClr val="464A54"/>
                </a:solidFill>
                <a:latin typeface="Verdana" panose="02020603050405020304" pitchFamily="2"/>
              </a:rPr>
              <a:t>Collaborating with ArchCare to develop the ICP </a:t>
            </a:r>
          </a:p>
          <a:p>
            <a:pPr marL="548640" marR="0" indent="0" algn="l">
              <a:lnSpc>
                <a:spcPts val="1600"/>
              </a:lnSpc>
              <a:spcBef>
                <a:spcPts val="1315"/>
              </a:spcBef>
              <a:spcAft>
                <a:spcPts val="0"/>
              </a:spcAft>
            </a:pPr>
            <a:r>
              <a:rPr lang="en-US" sz="1400" spc="-5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5">
                <a:solidFill>
                  <a:srgbClr val="464A54"/>
                </a:solidFill>
                <a:latin typeface="Verdana" panose="02020603050405020304" pitchFamily="2"/>
              </a:rPr>
              <a:t>Maintaining the ICP in the member’s record </a:t>
            </a:r>
          </a:p>
          <a:p>
            <a:pPr marL="548640" marR="0" indent="0" algn="l">
              <a:lnSpc>
                <a:spcPts val="1600"/>
              </a:lnSpc>
              <a:spcBef>
                <a:spcPts val="1435"/>
              </a:spcBef>
              <a:spcAft>
                <a:spcPts val="0"/>
              </a:spcAft>
            </a:pPr>
            <a:r>
              <a:rPr lang="en-US" sz="1400" spc="-1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10">
                <a:solidFill>
                  <a:srgbClr val="464A54"/>
                </a:solidFill>
                <a:latin typeface="Verdana" panose="02020603050405020304" pitchFamily="2"/>
              </a:rPr>
              <a:t>Empowering the member to continue the treatment established in the ICP </a:t>
            </a:r>
          </a:p>
          <a:p>
            <a:pPr marL="548640" marR="0" indent="0" algn="l">
              <a:lnSpc>
                <a:spcPts val="1600"/>
              </a:lnSpc>
              <a:spcBef>
                <a:spcPts val="1335"/>
              </a:spcBef>
              <a:spcAft>
                <a:spcPts val="0"/>
              </a:spcAft>
            </a:pPr>
            <a:r>
              <a:rPr lang="en-US" sz="1400" spc="-15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15">
                <a:solidFill>
                  <a:srgbClr val="464A54"/>
                </a:solidFill>
                <a:latin typeface="Verdana" panose="02020603050405020304" pitchFamily="2"/>
              </a:rPr>
              <a:t>Updating the ICP as the member’s health status changes </a:t>
            </a:r>
          </a:p>
          <a:p>
            <a:pPr marL="548640" marR="0" indent="0" algn="l">
              <a:lnSpc>
                <a:spcPts val="1600"/>
              </a:lnSpc>
              <a:spcBef>
                <a:spcPts val="1340"/>
              </a:spcBef>
              <a:spcAft>
                <a:spcPts val="0"/>
              </a:spcAft>
            </a:pPr>
            <a:r>
              <a:rPr lang="en-US" sz="1400" spc="-5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5">
                <a:solidFill>
                  <a:srgbClr val="464A54"/>
                </a:solidFill>
                <a:latin typeface="Verdana" panose="02020603050405020304" pitchFamily="2"/>
              </a:rPr>
              <a:t>Submitting documentation in a timely manner </a:t>
            </a:r>
          </a:p>
          <a:p>
            <a:pPr marL="548640" marR="731520" indent="0" algn="l">
              <a:lnSpc>
                <a:spcPts val="1900"/>
              </a:lnSpc>
              <a:spcBef>
                <a:spcPts val="1080"/>
              </a:spcBef>
              <a:spcAft>
                <a:spcPts val="0"/>
              </a:spcAft>
            </a:pPr>
            <a:r>
              <a:rPr lang="en-US" sz="1400" spc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0">
                <a:solidFill>
                  <a:srgbClr val="464A54"/>
                </a:solidFill>
                <a:latin typeface="Verdana" panose="02020603050405020304" pitchFamily="2"/>
              </a:rPr>
              <a:t>Communicating the member’s plan of care before and after the member transitions from one care setting to another </a:t>
            </a:r>
          </a:p>
          <a:p>
            <a:pPr marL="548640" marR="960120" indent="0" algn="l">
              <a:lnSpc>
                <a:spcPts val="1900"/>
              </a:lnSpc>
              <a:spcBef>
                <a:spcPts val="1105"/>
              </a:spcBef>
              <a:spcAft>
                <a:spcPts val="0"/>
              </a:spcAft>
            </a:pPr>
            <a:r>
              <a:rPr lang="en-US" sz="1400" spc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0">
                <a:solidFill>
                  <a:srgbClr val="464A54"/>
                </a:solidFill>
                <a:latin typeface="Verdana" panose="02020603050405020304" pitchFamily="2"/>
              </a:rPr>
              <a:t>Utilizing the ArchCare evidence-based Clinical Practice Guidelines and Protocols, which are the foundation of the Care Management Program </a:t>
            </a:r>
          </a:p>
          <a:p>
            <a:pPr marL="91440" marR="0" indent="0" algn="l">
              <a:lnSpc>
                <a:spcPts val="2000"/>
              </a:lnSpc>
              <a:spcBef>
                <a:spcPts val="4225"/>
              </a:spcBef>
              <a:spcAft>
                <a:spcPts val="330"/>
              </a:spcAft>
              <a:tabLst>
                <a:tab pos="8732520" algn="l"/>
              </a:tabLst>
            </a:pPr>
            <a:r>
              <a:rPr lang="en-US" sz="1750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750" spc="0">
                <a:solidFill>
                  <a:srgbClr val="C00000"/>
                </a:solidFill>
                <a:latin typeface="Calibri" panose="02020603050405020304" pitchFamily="2"/>
              </a:rPr>
              <a:t>10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1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819150"/>
            <a:ext cx="9144000" cy="60388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52780" rIns="0" bIns="0" anchor="t"/>
          <a:lstStyle/>
          <a:p>
            <a:pPr marL="59436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2000" b="1" spc="35">
                <a:solidFill>
                  <a:srgbClr val="464A54"/>
                </a:solidFill>
                <a:latin typeface="Verdana" panose="02020603050405020304" pitchFamily="2"/>
              </a:rPr>
              <a:t>What does this mean for providers? </a:t>
            </a:r>
          </a:p>
          <a:p>
            <a:pPr marL="594360" marR="0" indent="0" algn="l">
              <a:lnSpc>
                <a:spcPts val="1800"/>
              </a:lnSpc>
              <a:spcBef>
                <a:spcPts val="2155"/>
              </a:spcBef>
              <a:spcAft>
                <a:spcPts val="0"/>
              </a:spcAft>
            </a:pPr>
            <a:r>
              <a:rPr lang="en-US" sz="1500" spc="-40">
                <a:solidFill>
                  <a:srgbClr val="464A54"/>
                </a:solidFill>
                <a:latin typeface="Verdana" panose="02020603050405020304" pitchFamily="2"/>
              </a:rPr>
              <a:t>It is important for SNP providers to understand: </a:t>
            </a:r>
          </a:p>
          <a:p>
            <a:pPr marL="594360" marR="1371600" indent="0" algn="l">
              <a:lnSpc>
                <a:spcPts val="1900"/>
              </a:lnSpc>
              <a:spcBef>
                <a:spcPts val="2040"/>
              </a:spcBef>
              <a:spcAft>
                <a:spcPts val="0"/>
              </a:spcAft>
            </a:pPr>
            <a:r>
              <a:rPr lang="en-US" sz="1500" spc="0">
                <a:solidFill>
                  <a:srgbClr val="464A54"/>
                </a:solidFill>
                <a:latin typeface="Verdana" panose="02020603050405020304" pitchFamily="2"/>
              </a:rPr>
              <a:t>The ArchCare Model of Care and its goal to enhance the medical and social health outcomes of our members. </a:t>
            </a:r>
          </a:p>
          <a:p>
            <a:pPr marL="594360" marR="0" indent="0" algn="l">
              <a:lnSpc>
                <a:spcPts val="2000"/>
              </a:lnSpc>
              <a:spcBef>
                <a:spcPts val="1850"/>
              </a:spcBef>
              <a:spcAft>
                <a:spcPts val="0"/>
              </a:spcAft>
            </a:pPr>
            <a:r>
              <a:rPr lang="en-US" sz="1500" spc="0">
                <a:solidFill>
                  <a:srgbClr val="464A54"/>
                </a:solidFill>
                <a:latin typeface="Verdana" panose="02020603050405020304" pitchFamily="2"/>
              </a:rPr>
              <a:t>Providers support the integrated care delivery system </a:t>
            </a:r>
            <a:br/>
            <a:r>
              <a:rPr lang="en-US" sz="1500" spc="0">
                <a:solidFill>
                  <a:srgbClr val="464A54"/>
                </a:solidFill>
                <a:latin typeface="Verdana" panose="02020603050405020304" pitchFamily="2"/>
              </a:rPr>
              <a:t>through: </a:t>
            </a:r>
          </a:p>
          <a:p>
            <a:pPr marL="868680" marR="0" indent="274320" algn="l">
              <a:lnSpc>
                <a:spcPts val="1800"/>
              </a:lnSpc>
              <a:spcBef>
                <a:spcPts val="213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0">
                <a:solidFill>
                  <a:srgbClr val="464A54"/>
                </a:solidFill>
                <a:latin typeface="Verdana" panose="02020603050405020304" pitchFamily="2"/>
              </a:rPr>
              <a:t>Active involvement with the ICT </a:t>
            </a:r>
          </a:p>
          <a:p>
            <a:pPr marL="868680" marR="0" indent="274320" algn="l">
              <a:lnSpc>
                <a:spcPts val="2000"/>
              </a:lnSpc>
              <a:spcBef>
                <a:spcPts val="1925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0">
                <a:solidFill>
                  <a:srgbClr val="464A54"/>
                </a:solidFill>
                <a:latin typeface="Verdana" panose="02020603050405020304" pitchFamily="2"/>
              </a:rPr>
              <a:t>Collaboration with the ArchCare case management staff </a:t>
            </a:r>
            <a:br/>
            <a:r>
              <a:rPr lang="en-US" sz="1500" spc="0">
                <a:solidFill>
                  <a:srgbClr val="464A54"/>
                </a:solidFill>
                <a:latin typeface="Verdana" panose="02020603050405020304" pitchFamily="2"/>
              </a:rPr>
              <a:t>to: </a:t>
            </a:r>
          </a:p>
          <a:p>
            <a:pPr marL="1097280" marR="0" indent="182880" algn="l">
              <a:lnSpc>
                <a:spcPts val="1800"/>
              </a:lnSpc>
              <a:spcBef>
                <a:spcPts val="72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25">
                <a:solidFill>
                  <a:srgbClr val="464A54"/>
                </a:solidFill>
                <a:latin typeface="Verdana" panose="02020603050405020304" pitchFamily="2"/>
              </a:rPr>
              <a:t>maintain and update the member’s ICP </a:t>
            </a:r>
          </a:p>
          <a:p>
            <a:pPr marL="1097280" marR="0" indent="182880" algn="l">
              <a:lnSpc>
                <a:spcPts val="1800"/>
              </a:lnSpc>
              <a:spcBef>
                <a:spcPts val="64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30">
                <a:solidFill>
                  <a:srgbClr val="464A54"/>
                </a:solidFill>
                <a:latin typeface="Verdana" panose="02020603050405020304" pitchFamily="2"/>
              </a:rPr>
              <a:t>ensure cost-effective, appropriate care </a:t>
            </a:r>
          </a:p>
          <a:p>
            <a:pPr marL="91440" marR="0" indent="0" algn="l">
              <a:lnSpc>
                <a:spcPts val="2000"/>
              </a:lnSpc>
              <a:spcBef>
                <a:spcPts val="7320"/>
              </a:spcBef>
              <a:spcAft>
                <a:spcPts val="330"/>
              </a:spcAft>
              <a:tabLst>
                <a:tab pos="8732520" algn="l"/>
              </a:tabLst>
            </a:pPr>
            <a:r>
              <a:rPr lang="en-US" sz="1750" b="1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750" b="1" spc="0">
                <a:solidFill>
                  <a:srgbClr val="C00000"/>
                </a:solidFill>
                <a:latin typeface="Calibri" panose="02020603050405020304" pitchFamily="2"/>
              </a:rPr>
              <a:t>11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2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85090" y="1743710"/>
            <a:ext cx="8915400" cy="51142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/>
          <a:lstStyle/>
          <a:p>
            <a:pPr marL="45720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500" b="1" spc="-5">
                <a:solidFill>
                  <a:srgbClr val="464A54"/>
                </a:solidFill>
                <a:latin typeface="Verdana" panose="02020603050405020304" pitchFamily="2"/>
              </a:rPr>
              <a:t>What resources are available to help you participate with the SNP MOC? </a:t>
            </a:r>
          </a:p>
          <a:p>
            <a:pPr marL="457200" marR="1874520" indent="0" algn="l">
              <a:lnSpc>
                <a:spcPts val="3000"/>
              </a:lnSpc>
              <a:spcBef>
                <a:spcPts val="795"/>
              </a:spcBef>
              <a:spcAft>
                <a:spcPts val="0"/>
              </a:spcAft>
            </a:pPr>
            <a:r>
              <a:rPr lang="en-US" sz="1500" spc="0">
                <a:solidFill>
                  <a:srgbClr val="464A54"/>
                </a:solidFill>
                <a:latin typeface="Verdana" panose="02020603050405020304" pitchFamily="2"/>
              </a:rPr>
              <a:t>Clinical Practice Guidelines via the ArchCare website’s Healthy Living section</a:t>
            </a:r>
            <a:r>
              <a:rPr lang="en-US" sz="1500" u="sng" spc="0">
                <a:solidFill>
                  <a:srgbClr val="0000FF"/>
                </a:solidFill>
                <a:latin typeface="Verdana" panose="02020603050405020304" pitchFamily="2"/>
              </a:rPr>
              <a:t>www.ArchCare.org/live-healthy</a:t>
            </a:r>
            <a:r>
              <a:rPr lang="en-US" sz="1500" spc="0">
                <a:solidFill>
                  <a:srgbClr val="464A54"/>
                </a:solidFill>
                <a:latin typeface="Verdana" panose="02020603050405020304" pitchFamily="2"/>
              </a:rPr>
              <a:t>  </a:t>
            </a:r>
          </a:p>
          <a:p>
            <a:pPr marL="457200" marR="0" indent="0" algn="l">
              <a:lnSpc>
                <a:spcPts val="1800"/>
              </a:lnSpc>
              <a:spcBef>
                <a:spcPts val="1505"/>
              </a:spcBef>
              <a:spcAft>
                <a:spcPts val="0"/>
              </a:spcAft>
            </a:pPr>
            <a:r>
              <a:rPr lang="en-US" sz="1500" spc="-15">
                <a:solidFill>
                  <a:srgbClr val="464A54"/>
                </a:solidFill>
                <a:latin typeface="Verdana" panose="02020603050405020304" pitchFamily="2"/>
              </a:rPr>
              <a:t>Model of Care presentation </a:t>
            </a:r>
          </a:p>
          <a:p>
            <a:pPr marL="457200" marR="0" indent="0" algn="l">
              <a:lnSpc>
                <a:spcPts val="1800"/>
              </a:lnSpc>
              <a:spcBef>
                <a:spcPts val="1120"/>
              </a:spcBef>
              <a:spcAft>
                <a:spcPts val="0"/>
              </a:spcAft>
            </a:pPr>
            <a:r>
              <a:rPr lang="en-US" sz="1500" u="sng" spc="-10">
                <a:solidFill>
                  <a:srgbClr val="0000FF"/>
                </a:solidFill>
                <a:latin typeface="Verdana" panose="02020603050405020304" pitchFamily="2"/>
              </a:rPr>
              <a:t>www.ArchCare.org/provider-annual-update/</a:t>
            </a:r>
            <a:r>
              <a:rPr lang="en-US" sz="1500" spc="-10">
                <a:solidFill>
                  <a:srgbClr val="464A54"/>
                </a:solidFill>
                <a:latin typeface="Verdana" panose="02020603050405020304" pitchFamily="2"/>
              </a:rPr>
              <a:t>  </a:t>
            </a:r>
          </a:p>
          <a:p>
            <a:pPr marL="457200" marR="0" indent="0" algn="l">
              <a:lnSpc>
                <a:spcPts val="1800"/>
              </a:lnSpc>
              <a:spcBef>
                <a:spcPts val="693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b="1" spc="-125">
                <a:solidFill>
                  <a:srgbClr val="464A54"/>
                </a:solidFill>
                <a:latin typeface="Verdana" panose="02020603050405020304" pitchFamily="2"/>
              </a:rPr>
              <a:t>Contact ArchCare Provider Services </a:t>
            </a:r>
          </a:p>
          <a:p>
            <a:pPr marL="457200" marR="0" indent="0" algn="l">
              <a:lnSpc>
                <a:spcPts val="1800"/>
              </a:lnSpc>
              <a:spcBef>
                <a:spcPts val="1150"/>
              </a:spcBef>
              <a:spcAft>
                <a:spcPts val="0"/>
              </a:spcAft>
            </a:pPr>
            <a:r>
              <a:rPr lang="en-US" sz="1500" b="1" spc="-150">
                <a:solidFill>
                  <a:srgbClr val="B3121C"/>
                </a:solidFill>
                <a:latin typeface="Verdana" panose="02020603050405020304" pitchFamily="2"/>
              </a:rPr>
              <a:t>1-800-373-3177 </a:t>
            </a:r>
          </a:p>
          <a:p>
            <a:pPr marL="457200" marR="0" indent="0" algn="l">
              <a:lnSpc>
                <a:spcPts val="1800"/>
              </a:lnSpc>
              <a:spcBef>
                <a:spcPts val="1145"/>
              </a:spcBef>
              <a:spcAft>
                <a:spcPts val="0"/>
              </a:spcAft>
            </a:pPr>
            <a:r>
              <a:rPr lang="en-US" sz="1500" b="1" spc="-100">
                <a:solidFill>
                  <a:srgbClr val="464A54"/>
                </a:solidFill>
                <a:latin typeface="Verdana" panose="02020603050405020304" pitchFamily="2"/>
              </a:rPr>
              <a:t>Monday to Friday, 9am–5pm </a:t>
            </a:r>
          </a:p>
          <a:p>
            <a:pPr marL="0" marR="0" indent="0" algn="l">
              <a:lnSpc>
                <a:spcPts val="2000"/>
              </a:lnSpc>
              <a:spcBef>
                <a:spcPts val="8640"/>
              </a:spcBef>
              <a:spcAft>
                <a:spcPts val="330"/>
              </a:spcAft>
              <a:tabLst>
                <a:tab pos="8869680" algn="r"/>
              </a:tabLst>
            </a:pPr>
            <a:r>
              <a:rPr lang="en-US" sz="1750" b="1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750" b="1" spc="0">
                <a:solidFill>
                  <a:srgbClr val="C00000"/>
                </a:solidFill>
                <a:latin typeface="Calibri" panose="02020603050405020304" pitchFamily="2"/>
              </a:rPr>
              <a:t>12 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3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50165" y="948055"/>
            <a:ext cx="8915400" cy="5588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525" rIns="0" bIns="0" anchor="t"/>
          <a:lstStyle/>
          <a:p>
            <a:pPr marL="0" marR="0" indent="0" algn="ctr">
              <a:lnSpc>
                <a:spcPts val="3500"/>
              </a:lnSpc>
              <a:spcAft>
                <a:spcPts val="0"/>
              </a:spcAft>
            </a:pPr>
            <a:r>
              <a:rPr lang="en-US" sz="2950" b="1" spc="175">
                <a:solidFill>
                  <a:srgbClr val="464A54"/>
                </a:solidFill>
                <a:latin typeface="Tahoma" panose="02020603050405020304" pitchFamily="2"/>
              </a:rPr>
              <a:t>Thank you. </a:t>
            </a:r>
          </a:p>
          <a:p>
            <a:pPr marL="0" marR="0" indent="0" algn="ctr">
              <a:lnSpc>
                <a:spcPts val="3500"/>
              </a:lnSpc>
              <a:spcBef>
                <a:spcPts val="4180"/>
              </a:spcBef>
              <a:spcAft>
                <a:spcPts val="0"/>
              </a:spcAft>
            </a:pPr>
            <a:r>
              <a:rPr lang="en-US" sz="2950" spc="50">
                <a:solidFill>
                  <a:srgbClr val="464A54"/>
                </a:solidFill>
                <a:latin typeface="Tahoma" panose="02020603050405020304" pitchFamily="2"/>
              </a:rPr>
              <a:t>We value your partnership in delivering </a:t>
            </a:r>
          </a:p>
          <a:p>
            <a:pPr marL="0" marR="0" indent="0" algn="ctr">
              <a:lnSpc>
                <a:spcPts val="3500"/>
              </a:lnSpc>
              <a:spcBef>
                <a:spcPts val="510"/>
              </a:spcBef>
              <a:spcAft>
                <a:spcPts val="0"/>
              </a:spcAft>
            </a:pPr>
            <a:r>
              <a:rPr lang="en-US" sz="2950" spc="55">
                <a:solidFill>
                  <a:srgbClr val="464A54"/>
                </a:solidFill>
                <a:latin typeface="Tahoma" panose="02020603050405020304" pitchFamily="2"/>
              </a:rPr>
              <a:t>quality healthcare to our members. </a:t>
            </a:r>
          </a:p>
          <a:p>
            <a:pPr marL="0" marR="0" indent="0" algn="ctr">
              <a:lnSpc>
                <a:spcPts val="3500"/>
              </a:lnSpc>
              <a:spcBef>
                <a:spcPts val="4395"/>
              </a:spcBef>
              <a:spcAft>
                <a:spcPts val="0"/>
              </a:spcAft>
            </a:pPr>
            <a:r>
              <a:rPr lang="en-US" sz="2950" spc="55">
                <a:solidFill>
                  <a:srgbClr val="464A54"/>
                </a:solidFill>
                <a:latin typeface="Tahoma" panose="02020603050405020304" pitchFamily="2"/>
              </a:rPr>
              <a:t>Your participation is appreciated, and we look </a:t>
            </a:r>
          </a:p>
          <a:p>
            <a:pPr marL="0" marR="0" indent="0" algn="ctr">
              <a:lnSpc>
                <a:spcPts val="3500"/>
              </a:lnSpc>
              <a:spcBef>
                <a:spcPts val="150"/>
              </a:spcBef>
              <a:spcAft>
                <a:spcPts val="0"/>
              </a:spcAft>
            </a:pPr>
            <a:r>
              <a:rPr lang="en-US" sz="2950" spc="45">
                <a:solidFill>
                  <a:srgbClr val="464A54"/>
                </a:solidFill>
                <a:latin typeface="Tahoma" panose="02020603050405020304" pitchFamily="2"/>
              </a:rPr>
              <a:t>forward to working with you. </a:t>
            </a:r>
          </a:p>
          <a:p>
            <a:pPr marL="0" marR="0" indent="0" algn="ctr">
              <a:lnSpc>
                <a:spcPts val="3500"/>
              </a:lnSpc>
              <a:spcBef>
                <a:spcPts val="8000"/>
              </a:spcBef>
              <a:spcAft>
                <a:spcPts val="0"/>
              </a:spcAft>
            </a:pPr>
            <a:r>
              <a:rPr lang="en-US" sz="2950" spc="45">
                <a:solidFill>
                  <a:srgbClr val="464A54"/>
                </a:solidFill>
                <a:latin typeface="Tahoma" panose="02020603050405020304" pitchFamily="2"/>
              </a:rPr>
              <a:t>Please submit completion attestation online: </a:t>
            </a:r>
          </a:p>
          <a:p>
            <a:pPr marL="0" marR="0" indent="0" algn="ctr">
              <a:lnSpc>
                <a:spcPts val="2400"/>
              </a:lnSpc>
              <a:spcBef>
                <a:spcPts val="55"/>
              </a:spcBef>
              <a:spcAft>
                <a:spcPts val="3215"/>
              </a:spcAft>
            </a:pPr>
            <a:r>
              <a:rPr lang="en-US" sz="2000" u="sng" spc="30">
                <a:solidFill>
                  <a:srgbClr val="0000FF"/>
                </a:solidFill>
                <a:latin typeface="Tahoma" panose="02020603050405020304" pitchFamily="2"/>
              </a:rPr>
              <a:t>https://www.archcare.org/forms/archcare-advantage-model-care-training</a:t>
            </a:r>
            <a:r>
              <a:rPr lang="en-US" sz="2000" spc="30">
                <a:solidFill>
                  <a:srgbClr val="C00000"/>
                </a:solidFill>
                <a:latin typeface="Tahoma" panose="02020603050405020304" pitchFamily="2"/>
              </a:rPr>
              <a:t>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50165" y="6536690"/>
            <a:ext cx="8915400" cy="321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0" marR="0" indent="0" algn="l">
              <a:lnSpc>
                <a:spcPts val="2000"/>
              </a:lnSpc>
              <a:spcAft>
                <a:spcPts val="330"/>
              </a:spcAft>
              <a:tabLst>
                <a:tab pos="8915400" algn="r"/>
              </a:tabLst>
            </a:pPr>
            <a:r>
              <a:rPr lang="en-US" sz="1750" b="1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750" b="1" spc="0">
                <a:solidFill>
                  <a:srgbClr val="C00000"/>
                </a:solidFill>
                <a:latin typeface="Calibri" panose="02020603050405020304" pitchFamily="2"/>
              </a:rPr>
              <a:t>13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4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372110" y="177800"/>
            <a:ext cx="8255000" cy="1080770"/>
          </a:xfrm>
          <a:prstGeom prst="rect">
            <a:avLst/>
          </a:prstGeom>
          <a:solidFill>
            <a:srgbClr val="C00000"/>
          </a:solidFill>
          <a:ln w="24130" cmpd="sng">
            <a:solidFill>
              <a:srgbClr val="385D88"/>
            </a:solidFill>
            <a:prstDash val="solid"/>
          </a:ln>
        </p:spPr>
        <p:txBody>
          <a:bodyPr vert="horz" lIns="0" tIns="62865" rIns="0" bIns="0" anchor="t"/>
          <a:lstStyle/>
          <a:p>
            <a:pPr marL="0" marR="0" indent="0" algn="l">
              <a:lnSpc>
                <a:spcPts val="2400"/>
              </a:lnSpc>
              <a:spcAft>
                <a:spcPts val="5280"/>
              </a:spcAft>
            </a:pPr>
            <a:r>
              <a:rPr lang="en-US" sz="2300" b="1" spc="-170">
                <a:solidFill>
                  <a:srgbClr val="FFFFFF"/>
                </a:solidFill>
                <a:latin typeface="Calibri Light" panose="02020603050405020304" pitchFamily="2"/>
              </a:rPr>
              <a:t>Annual SNP Model of Care Training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372110" y="1441450"/>
            <a:ext cx="8255000" cy="28797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3200"/>
              </a:lnSpc>
              <a:spcAft>
                <a:spcPts val="0"/>
              </a:spcAft>
            </a:pPr>
            <a:r>
              <a:rPr lang="en-US" sz="2800" spc="-25">
                <a:solidFill>
                  <a:srgbClr val="000000"/>
                </a:solidFill>
                <a:latin typeface="Times New Roman" panose="02020603050405020304" pitchFamily="1"/>
              </a:rPr>
              <a:t>Course Attestation </a:t>
            </a:r>
          </a:p>
          <a:p>
            <a:pPr marL="0" marR="137160" indent="0" algn="l">
              <a:lnSpc>
                <a:spcPts val="2100"/>
              </a:lnSpc>
              <a:spcBef>
                <a:spcPts val="2680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In order to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acknowledge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your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completion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of this course, you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must review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the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acknowledgement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statement below and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sign and date, attesting you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have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completed review of all text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included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in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this course. </a:t>
            </a:r>
          </a:p>
          <a:p>
            <a:pPr marL="0" marR="1645920" indent="0" algn="l">
              <a:lnSpc>
                <a:spcPts val="2100"/>
              </a:lnSpc>
              <a:spcBef>
                <a:spcPts val="2090"/>
              </a:spcBef>
              <a:spcAft>
                <a:spcPts val="4165"/>
              </a:spcAft>
            </a:pPr>
            <a:r>
              <a:rPr lang="en-US" sz="1850" spc="0">
                <a:solidFill>
                  <a:srgbClr val="C00000"/>
                </a:solidFill>
                <a:latin typeface="Times New Roman" panose="02020603050405020304" pitchFamily="1"/>
              </a:rPr>
              <a:t>I have completed the Annual SNP Model of Care Training by reviewing all information in the training document.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72110" y="4321175"/>
            <a:ext cx="8255000" cy="8229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9690" rIns="0" bIns="0" anchor="t">
            <a:normAutofit fontScale="90000"/>
          </a:bodyPr>
          <a:lstStyle/>
          <a:p>
            <a:pPr marL="91440" marR="0" indent="0" algn="l">
              <a:lnSpc>
                <a:spcPts val="1800"/>
              </a:lnSpc>
              <a:spcAft>
                <a:spcPts val="4125"/>
              </a:spcAft>
              <a:tabLst>
                <a:tab pos="5577840" algn="l"/>
              </a:tabLst>
            </a:pPr>
            <a:r>
              <a:rPr lang="en-US" sz="1750" b="1" spc="50">
                <a:solidFill>
                  <a:srgbClr val="000000"/>
                </a:solidFill>
                <a:latin typeface="Calibri" panose="02020603050405020304" pitchFamily="2"/>
              </a:rPr>
              <a:t>Date Tax Identification Number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372110" y="5144135"/>
            <a:ext cx="8255000" cy="8229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9690" rIns="0" bIns="0" anchor="t">
            <a:normAutofit fontScale="90000"/>
          </a:bodyPr>
          <a:lstStyle/>
          <a:p>
            <a:pPr marL="91440" marR="0" indent="0" algn="l">
              <a:lnSpc>
                <a:spcPts val="1800"/>
              </a:lnSpc>
              <a:spcAft>
                <a:spcPts val="4125"/>
              </a:spcAft>
              <a:tabLst>
                <a:tab pos="5623560" algn="l"/>
              </a:tabLst>
            </a:pPr>
            <a:r>
              <a:rPr lang="en-US" sz="1750" b="1" spc="25">
                <a:solidFill>
                  <a:srgbClr val="000000"/>
                </a:solidFill>
                <a:latin typeface="Calibri" panose="02020603050405020304" pitchFamily="2"/>
              </a:rPr>
              <a:t>Print Name of Practice or Company National Provider Identifier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372110" y="5967095"/>
            <a:ext cx="8255000" cy="3067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9690" rIns="0" bIns="0" anchor="t">
            <a:normAutofit fontScale="90000"/>
          </a:bodyPr>
          <a:lstStyle/>
          <a:p>
            <a:pPr marL="91440" marR="0" indent="0" algn="l">
              <a:lnSpc>
                <a:spcPts val="1800"/>
              </a:lnSpc>
              <a:spcAft>
                <a:spcPts val="95"/>
              </a:spcAft>
            </a:pPr>
            <a:r>
              <a:rPr lang="en-US" sz="1750" b="1" spc="0">
                <a:solidFill>
                  <a:srgbClr val="000000"/>
                </a:solidFill>
                <a:latin typeface="Calibri" panose="02020603050405020304" pitchFamily="2"/>
              </a:rPr>
              <a:t>Signature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2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328930" y="1033145"/>
            <a:ext cx="8516620" cy="1947545"/>
          </a:xfrm>
          <a:prstGeom prst="rect">
            <a:avLst/>
          </a:prstGeom>
          <a:noFill/>
          <a:ln w="8890" cmpd="sng">
            <a:solidFill>
              <a:srgbClr val="000000"/>
            </a:solidFill>
            <a:prstDash val="solid"/>
          </a:ln>
        </p:spPr>
        <p:txBody>
          <a:bodyPr vert="horz" lIns="0" tIns="24765" rIns="0" bIns="0" anchor="t"/>
          <a:lstStyle/>
          <a:p>
            <a:pPr marL="0" marR="0" indent="0" algn="ctr">
              <a:lnSpc>
                <a:spcPts val="2900"/>
              </a:lnSpc>
              <a:spcAft>
                <a:spcPts val="600"/>
              </a:spcAft>
            </a:pPr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The mission of ArchCare, the Continuing Care Community of the </a:t>
            </a:r>
            <a:br/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Archdiocese of New York, is to foster and provide faith-based holistic </a:t>
            </a:r>
            <a:br/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care to frail and vulnerable people unable to fully care for themselves. </a:t>
            </a:r>
            <a:br/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Through shared commitments, ArchCare seeks to improve the </a:t>
            </a:r>
            <a:br/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quality of the lives of those individuals and their families.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85090" y="6598920"/>
            <a:ext cx="8737600" cy="2590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325"/>
              </a:spcAft>
              <a:tabLst>
                <a:tab pos="8732520" algn="r"/>
              </a:tabLst>
            </a:pPr>
            <a:r>
              <a:rPr lang="en-US" sz="1750" b="1" spc="0">
                <a:solidFill>
                  <a:srgbClr val="C00001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750" b="1" spc="0">
                <a:solidFill>
                  <a:srgbClr val="C00001"/>
                </a:solidFill>
                <a:latin typeface="Calibri" panose="02020603050405020304" pitchFamily="2"/>
              </a:rPr>
              <a:t>2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3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85090" y="1855470"/>
            <a:ext cx="8737600" cy="5002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/>
          <a:lstStyle/>
          <a:p>
            <a:pPr marL="32004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1950" b="1" spc="45">
                <a:solidFill>
                  <a:srgbClr val="464A54"/>
                </a:solidFill>
                <a:latin typeface="Tahoma" panose="02020603050405020304" pitchFamily="2"/>
              </a:rPr>
              <a:t>Training Objective: </a:t>
            </a:r>
          </a:p>
          <a:p>
            <a:pPr marL="320040" marR="594360" indent="0" algn="l">
              <a:lnSpc>
                <a:spcPts val="2100"/>
              </a:lnSpc>
              <a:spcBef>
                <a:spcPts val="95"/>
              </a:spcBef>
              <a:spcAft>
                <a:spcPts val="0"/>
              </a:spcAft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Educate all providers, delegated vendors, and appropriate staff on the ArchCare Special Needs Plan (SNP) Model of Care, the goal of which is to enhance </a:t>
            </a:r>
          </a:p>
          <a:p>
            <a:pPr marL="32004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50" spc="35">
                <a:solidFill>
                  <a:srgbClr val="464A54"/>
                </a:solidFill>
                <a:latin typeface="Tahoma" panose="02020603050405020304" pitchFamily="2"/>
              </a:rPr>
              <a:t>member health outcomes through the use of an integrated care delivery system. </a:t>
            </a:r>
          </a:p>
          <a:p>
            <a:pPr marL="731520" marR="0" indent="320040" algn="l">
              <a:lnSpc>
                <a:spcPts val="2100"/>
              </a:lnSpc>
              <a:spcBef>
                <a:spcPts val="53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SNP Background </a:t>
            </a:r>
          </a:p>
          <a:p>
            <a:pPr marL="731520" marR="0" indent="320040" algn="l">
              <a:lnSpc>
                <a:spcPts val="2100"/>
              </a:lnSpc>
              <a:spcBef>
                <a:spcPts val="58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50">
                <a:solidFill>
                  <a:srgbClr val="464A54"/>
                </a:solidFill>
                <a:latin typeface="Tahoma" panose="02020603050405020304" pitchFamily="2"/>
              </a:rPr>
              <a:t>ArchCare SNP Model of Care </a:t>
            </a:r>
          </a:p>
          <a:p>
            <a:pPr marL="731520" marR="0" indent="320040" algn="l">
              <a:lnSpc>
                <a:spcPts val="2100"/>
              </a:lnSpc>
              <a:spcBef>
                <a:spcPts val="56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60">
                <a:solidFill>
                  <a:srgbClr val="464A54"/>
                </a:solidFill>
                <a:latin typeface="Tahoma" panose="02020603050405020304" pitchFamily="2"/>
              </a:rPr>
              <a:t>How Does MOC Work? </a:t>
            </a:r>
          </a:p>
          <a:p>
            <a:pPr marL="731520" marR="0" indent="320040" algn="l">
              <a:lnSpc>
                <a:spcPts val="2100"/>
              </a:lnSpc>
              <a:spcBef>
                <a:spcPts val="59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45">
                <a:solidFill>
                  <a:srgbClr val="464A54"/>
                </a:solidFill>
                <a:latin typeface="Tahoma" panose="02020603050405020304" pitchFamily="2"/>
              </a:rPr>
              <a:t>Care Coordination </a:t>
            </a:r>
          </a:p>
          <a:p>
            <a:pPr marL="731520" marR="0" indent="320040" algn="l">
              <a:lnSpc>
                <a:spcPts val="2100"/>
              </a:lnSpc>
              <a:spcBef>
                <a:spcPts val="56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60">
                <a:solidFill>
                  <a:srgbClr val="464A54"/>
                </a:solidFill>
                <a:latin typeface="Tahoma" panose="02020603050405020304" pitchFamily="2"/>
              </a:rPr>
              <a:t>Quality Measurement and Performance Improvement </a:t>
            </a:r>
          </a:p>
          <a:p>
            <a:pPr marL="731520" marR="0" indent="320040" algn="l">
              <a:lnSpc>
                <a:spcPts val="2100"/>
              </a:lnSpc>
              <a:spcBef>
                <a:spcPts val="59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45">
                <a:solidFill>
                  <a:srgbClr val="464A54"/>
                </a:solidFill>
                <a:latin typeface="Tahoma" panose="02020603050405020304" pitchFamily="2"/>
              </a:rPr>
              <a:t>Role and Responsibilities of Providers </a:t>
            </a:r>
          </a:p>
          <a:p>
            <a:pPr marL="0" marR="0" indent="0" algn="l">
              <a:lnSpc>
                <a:spcPts val="2100"/>
              </a:lnSpc>
              <a:spcBef>
                <a:spcPts val="11995"/>
              </a:spcBef>
              <a:spcAft>
                <a:spcPts val="310"/>
              </a:spcAft>
              <a:tabLst>
                <a:tab pos="8732520" algn="r"/>
              </a:tabLst>
            </a:pPr>
            <a:r>
              <a:rPr lang="en-US" sz="1750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800" spc="0">
                <a:solidFill>
                  <a:srgbClr val="C00000"/>
                </a:solidFill>
                <a:latin typeface="Calibri" panose="02020603050405020304" pitchFamily="2"/>
              </a:rPr>
              <a:t>3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4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265430" y="1513840"/>
            <a:ext cx="6172200" cy="5016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/>
          <a:lstStyle/>
          <a:p>
            <a:pPr marL="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700" b="1" spc="0">
                <a:solidFill>
                  <a:srgbClr val="464A54"/>
                </a:solidFill>
                <a:latin typeface="Verdana" panose="02020603050405020304" pitchFamily="2"/>
              </a:rPr>
              <a:t>What is a Special Needs Plan? </a:t>
            </a:r>
          </a:p>
          <a:p>
            <a:pPr marL="0" marR="0" indent="0" algn="l">
              <a:lnSpc>
                <a:spcPts val="1500"/>
              </a:lnSpc>
              <a:spcBef>
                <a:spcPts val="550"/>
              </a:spcBef>
              <a:spcAft>
                <a:spcPts val="0"/>
              </a:spcAft>
            </a:pPr>
            <a:r>
              <a:rPr lang="en-US" sz="1300" spc="-10">
                <a:solidFill>
                  <a:srgbClr val="464A54"/>
                </a:solidFill>
                <a:latin typeface="Verdana" panose="02020603050405020304" pitchFamily="2"/>
              </a:rPr>
              <a:t>Congress created Special Needs Plans (SNP) in the Medicare </a:t>
            </a:r>
          </a:p>
          <a:p>
            <a:pPr marL="0" marR="22860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spc="-20">
                <a:solidFill>
                  <a:srgbClr val="464A54"/>
                </a:solidFill>
                <a:latin typeface="Verdana" panose="02020603050405020304" pitchFamily="2"/>
              </a:rPr>
              <a:t>Modernization Act (MMA) of 2003 as a new type of Medicare managed care plan focused on certain vulnerable groups of Medicare beneficiaries. </a:t>
            </a:r>
          </a:p>
          <a:p>
            <a:pPr marL="0" marR="0" indent="0" algn="l">
              <a:lnSpc>
                <a:spcPts val="2000"/>
              </a:lnSpc>
              <a:spcBef>
                <a:spcPts val="3380"/>
              </a:spcBef>
              <a:spcAft>
                <a:spcPts val="0"/>
              </a:spcAft>
            </a:pPr>
            <a:r>
              <a:rPr lang="en-US" sz="1700" b="1" spc="0">
                <a:solidFill>
                  <a:srgbClr val="464A54"/>
                </a:solidFill>
                <a:latin typeface="Verdana" panose="02020603050405020304" pitchFamily="2"/>
              </a:rPr>
              <a:t>What is Model of Care? </a:t>
            </a:r>
          </a:p>
          <a:p>
            <a:pPr marL="0" marR="0" indent="0" algn="l">
              <a:lnSpc>
                <a:spcPts val="1900"/>
              </a:lnSpc>
              <a:spcBef>
                <a:spcPts val="195"/>
              </a:spcBef>
              <a:spcAft>
                <a:spcPts val="0"/>
              </a:spcAft>
            </a:pPr>
            <a:r>
              <a:rPr lang="en-US" sz="1300" spc="0">
                <a:solidFill>
                  <a:srgbClr val="464A54"/>
                </a:solidFill>
                <a:latin typeface="Verdana" panose="02020603050405020304" pitchFamily="2"/>
              </a:rPr>
              <a:t>Model of Care (MOC) is the basic framework under which the SNP will identify and meet the needs of each of its enrollees. </a:t>
            </a:r>
          </a:p>
          <a:p>
            <a:pPr marL="0" marR="1325880" indent="0" algn="l">
              <a:lnSpc>
                <a:spcPts val="1700"/>
              </a:lnSpc>
              <a:spcBef>
                <a:spcPts val="2040"/>
              </a:spcBef>
              <a:spcAft>
                <a:spcPts val="0"/>
              </a:spcAft>
            </a:pPr>
            <a:r>
              <a:rPr lang="en-US" sz="1300" spc="0">
                <a:solidFill>
                  <a:srgbClr val="464A54"/>
                </a:solidFill>
                <a:latin typeface="Verdana" panose="02020603050405020304" pitchFamily="2"/>
              </a:rPr>
              <a:t>The MOC requirements comprise the following clinical and nonclinical standards: </a:t>
            </a:r>
          </a:p>
          <a:p>
            <a:pPr marL="0" marR="0" indent="228600" algn="l">
              <a:lnSpc>
                <a:spcPts val="1500"/>
              </a:lnSpc>
              <a:spcBef>
                <a:spcPts val="2205"/>
              </a:spcBef>
              <a:spcAft>
                <a:spcPts val="0"/>
              </a:spcAft>
              <a:buFont typeface="Symbol"/>
              <a:buChar char="·"/>
            </a:pPr>
            <a:r>
              <a:rPr lang="en-US" sz="1300" spc="-20">
                <a:solidFill>
                  <a:srgbClr val="464A54"/>
                </a:solidFill>
                <a:latin typeface="Verdana" panose="02020603050405020304" pitchFamily="2"/>
              </a:rPr>
              <a:t>Description of the SNP Population </a:t>
            </a:r>
          </a:p>
          <a:p>
            <a:pPr marL="0" marR="0" indent="228600" algn="l">
              <a:lnSpc>
                <a:spcPts val="1500"/>
              </a:lnSpc>
              <a:spcBef>
                <a:spcPts val="2205"/>
              </a:spcBef>
              <a:spcAft>
                <a:spcPts val="0"/>
              </a:spcAft>
              <a:buFont typeface="Symbol"/>
              <a:buChar char="·"/>
            </a:pPr>
            <a:r>
              <a:rPr lang="en-US" sz="1300" spc="-25">
                <a:solidFill>
                  <a:srgbClr val="464A54"/>
                </a:solidFill>
                <a:latin typeface="Verdana" panose="02020603050405020304" pitchFamily="2"/>
              </a:rPr>
              <a:t>Care Coordination </a:t>
            </a:r>
          </a:p>
          <a:p>
            <a:pPr marL="0" marR="0" indent="228600" algn="l">
              <a:lnSpc>
                <a:spcPts val="1500"/>
              </a:lnSpc>
              <a:spcBef>
                <a:spcPts val="2180"/>
              </a:spcBef>
              <a:spcAft>
                <a:spcPts val="0"/>
              </a:spcAft>
              <a:buFont typeface="Symbol"/>
              <a:buChar char="·"/>
            </a:pPr>
            <a:r>
              <a:rPr lang="en-US" sz="1300" spc="-15">
                <a:solidFill>
                  <a:srgbClr val="464A54"/>
                </a:solidFill>
                <a:latin typeface="Verdana" panose="02020603050405020304" pitchFamily="2"/>
              </a:rPr>
              <a:t>SNP Provider Network </a:t>
            </a:r>
          </a:p>
          <a:p>
            <a:pPr marL="0" marR="0" indent="228600" algn="l">
              <a:lnSpc>
                <a:spcPts val="1500"/>
              </a:lnSpc>
              <a:spcBef>
                <a:spcPts val="2205"/>
              </a:spcBef>
              <a:spcAft>
                <a:spcPts val="1795"/>
              </a:spcAft>
              <a:buFont typeface="Symbol"/>
              <a:buChar char="·"/>
            </a:pPr>
            <a:r>
              <a:rPr lang="en-US" sz="1300" spc="-5">
                <a:solidFill>
                  <a:srgbClr val="464A54"/>
                </a:solidFill>
                <a:latin typeface="Verdana" panose="02020603050405020304" pitchFamily="2"/>
              </a:rPr>
              <a:t>MOC Quality Measurement &amp; Performance Improvement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6693535" y="2112010"/>
            <a:ext cx="2310130" cy="3258820"/>
          </a:xfrm>
          <a:prstGeom prst="rect">
            <a:avLst/>
          </a:prstGeom>
          <a:solidFill>
            <a:srgbClr val="DEEBF7"/>
          </a:solidFill>
          <a:ln w="0" cmpd="sng">
            <a:noFill/>
            <a:prstDash val="solid"/>
          </a:ln>
        </p:spPr>
        <p:txBody>
          <a:bodyPr vert="horz" lIns="0" tIns="242570" rIns="0" bIns="0" anchor="t">
            <a:normAutofit fontScale="85000"/>
          </a:bodyPr>
          <a:lstStyle/>
          <a:p>
            <a:pPr marL="91440" marR="0" indent="0" algn="l">
              <a:lnSpc>
                <a:spcPts val="2600"/>
              </a:lnSpc>
              <a:spcAft>
                <a:spcPts val="0"/>
              </a:spcAft>
            </a:pPr>
            <a:r>
              <a:rPr lang="en-US" sz="1250" b="1" spc="0">
                <a:solidFill>
                  <a:srgbClr val="464A54"/>
                </a:solidFill>
                <a:latin typeface="Arial" panose="02020603050405020304" pitchFamily="2"/>
              </a:rPr>
              <a:t>SNP CLASSIFICATIONS Chronic SNP (C-SNP) </a:t>
            </a:r>
            <a:r>
              <a:rPr lang="en-US" sz="1450" spc="0">
                <a:solidFill>
                  <a:srgbClr val="464A54"/>
                </a:solidFill>
                <a:latin typeface="Arial" panose="02020603050405020304" pitchFamily="2"/>
              </a:rPr>
              <a:t>- </a:t>
            </a:r>
          </a:p>
          <a:p>
            <a:pPr marL="91440" marR="0" indent="0" algn="l">
              <a:lnSpc>
                <a:spcPts val="1300"/>
              </a:lnSpc>
              <a:spcBef>
                <a:spcPts val="125"/>
              </a:spcBef>
              <a:spcAft>
                <a:spcPts val="0"/>
              </a:spcAft>
            </a:pPr>
            <a:r>
              <a:rPr lang="en-US" sz="1000" spc="0">
                <a:solidFill>
                  <a:srgbClr val="464A54"/>
                </a:solidFill>
                <a:latin typeface="Verdana" panose="02020603050405020304" pitchFamily="2"/>
              </a:rPr>
              <a:t>for </a:t>
            </a:r>
            <a:r>
              <a:rPr lang="en-US" sz="1000" b="1" spc="0">
                <a:solidFill>
                  <a:srgbClr val="464A54"/>
                </a:solidFill>
                <a:latin typeface="Verdana" panose="02020603050405020304" pitchFamily="2"/>
              </a:rPr>
              <a:t>individuals with</a:t>
            </a:r>
            <a:r>
              <a:rPr lang="en-US" sz="1000" b="1" spc="0">
                <a:solidFill>
                  <a:srgbClr val="006FC0"/>
                </a:solidFill>
                <a:latin typeface="Verdana" panose="02020603050405020304" pitchFamily="2"/>
              </a:rPr>
              <a:t> severe </a:t>
            </a:r>
            <a:br/>
            <a:r>
              <a:rPr lang="en-US" sz="1000" b="1" spc="0">
                <a:solidFill>
                  <a:srgbClr val="006FC0"/>
                </a:solidFill>
                <a:latin typeface="Verdana" panose="02020603050405020304" pitchFamily="2"/>
              </a:rPr>
              <a:t>or chronic</a:t>
            </a:r>
            <a:r>
              <a:rPr lang="en-US" sz="1000" b="1" spc="0">
                <a:solidFill>
                  <a:srgbClr val="464A54"/>
                </a:solidFill>
                <a:latin typeface="Verdana" panose="02020603050405020304" pitchFamily="2"/>
              </a:rPr>
              <a:t> conditions </a:t>
            </a:r>
          </a:p>
          <a:p>
            <a:pPr marL="91440" marR="0" indent="0" algn="l">
              <a:lnSpc>
                <a:spcPts val="1700"/>
              </a:lnSpc>
              <a:spcBef>
                <a:spcPts val="1090"/>
              </a:spcBef>
              <a:spcAft>
                <a:spcPts val="0"/>
              </a:spcAft>
            </a:pPr>
            <a:r>
              <a:rPr lang="en-US" sz="1250" b="1" spc="-15">
                <a:solidFill>
                  <a:srgbClr val="464A54"/>
                </a:solidFill>
                <a:latin typeface="Arial" panose="02020603050405020304" pitchFamily="2"/>
              </a:rPr>
              <a:t>Institutional SNP (I-SNP) </a:t>
            </a:r>
            <a:r>
              <a:rPr lang="en-US" sz="1450" spc="-15">
                <a:solidFill>
                  <a:srgbClr val="464A54"/>
                </a:solidFill>
                <a:latin typeface="Arial" panose="02020603050405020304" pitchFamily="2"/>
              </a:rPr>
              <a:t>- </a:t>
            </a:r>
          </a:p>
          <a:p>
            <a:pPr marL="91440" marR="0" indent="0" algn="l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spc="-70">
                <a:solidFill>
                  <a:srgbClr val="464A54"/>
                </a:solidFill>
                <a:latin typeface="Verdana" panose="02020603050405020304" pitchFamily="2"/>
              </a:rPr>
              <a:t>for individuals who are </a:t>
            </a:r>
          </a:p>
          <a:p>
            <a:pPr marL="91440" marR="0" indent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spc="0">
                <a:solidFill>
                  <a:srgbClr val="006FC0"/>
                </a:solidFill>
                <a:latin typeface="Verdana" panose="02020603050405020304" pitchFamily="2"/>
              </a:rPr>
              <a:t>institutionalized</a:t>
            </a:r>
            <a:r>
              <a:rPr lang="en-US" sz="1000" b="1" spc="0">
                <a:solidFill>
                  <a:srgbClr val="464A54"/>
                </a:solidFill>
                <a:latin typeface="Verdana" panose="02020603050405020304" pitchFamily="2"/>
              </a:rPr>
              <a:t> or eligible </a:t>
            </a:r>
            <a:r>
              <a:rPr lang="en-US" sz="1000" spc="0">
                <a:solidFill>
                  <a:srgbClr val="464A54"/>
                </a:solidFill>
                <a:latin typeface="Verdana" panose="02020603050405020304" pitchFamily="2"/>
              </a:rPr>
              <a:t>for nursing </a:t>
            </a:r>
            <a:r>
              <a:rPr lang="en-US" sz="1000" b="1" spc="0">
                <a:solidFill>
                  <a:srgbClr val="464A54"/>
                </a:solidFill>
                <a:latin typeface="Verdana" panose="02020603050405020304" pitchFamily="2"/>
              </a:rPr>
              <a:t>home care </a:t>
            </a:r>
          </a:p>
          <a:p>
            <a:pPr marL="91440" marR="274320" indent="0" algn="l">
              <a:lnSpc>
                <a:spcPts val="1200"/>
              </a:lnSpc>
              <a:spcBef>
                <a:spcPts val="1305"/>
              </a:spcBef>
              <a:spcAft>
                <a:spcPts val="5610"/>
              </a:spcAft>
            </a:pPr>
            <a:r>
              <a:rPr lang="en-US" sz="1250" b="1" spc="-70">
                <a:solidFill>
                  <a:srgbClr val="464A54"/>
                </a:solidFill>
                <a:latin typeface="Arial" panose="02020603050405020304" pitchFamily="2"/>
              </a:rPr>
              <a:t>Dual Eligible SNP (D-SNP) - </a:t>
            </a:r>
            <a:r>
              <a:rPr lang="en-US" sz="1000" b="1" spc="-70">
                <a:solidFill>
                  <a:srgbClr val="464A54"/>
                </a:solidFill>
                <a:latin typeface="Verdana" panose="02020603050405020304" pitchFamily="2"/>
              </a:rPr>
              <a:t>for dual-eligible individuals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82550" y="6530340"/>
            <a:ext cx="8737600" cy="3276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2100"/>
              </a:lnSpc>
              <a:spcAft>
                <a:spcPts val="310"/>
              </a:spcAft>
              <a:tabLst>
                <a:tab pos="8732520" algn="r"/>
              </a:tabLst>
            </a:pPr>
            <a:r>
              <a:rPr lang="en-US" sz="1750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800" spc="0">
                <a:solidFill>
                  <a:srgbClr val="C00000"/>
                </a:solidFill>
                <a:latin typeface="Calibri" panose="02020603050405020304" pitchFamily="2"/>
              </a:rPr>
              <a:t>4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5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819150"/>
            <a:ext cx="9144000" cy="57175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39265" rIns="0" bIns="0" anchor="t"/>
          <a:lstStyle/>
          <a:p>
            <a:pPr marL="594360" marR="0" indent="0" algn="l">
              <a:lnSpc>
                <a:spcPts val="2200"/>
              </a:lnSpc>
              <a:spcAft>
                <a:spcPts val="0"/>
              </a:spcAft>
            </a:pPr>
            <a:r>
              <a:rPr lang="en-US" sz="1900" spc="15">
                <a:solidFill>
                  <a:srgbClr val="464A54"/>
                </a:solidFill>
                <a:latin typeface="Tahoma" panose="02020603050405020304" pitchFamily="2"/>
              </a:rPr>
              <a:t>The ArchCare Model of Care strives to meet the specialized </a:t>
            </a:r>
          </a:p>
          <a:p>
            <a:pPr marL="594360" marR="0" indent="0" algn="l">
              <a:lnSpc>
                <a:spcPts val="2200"/>
              </a:lnSpc>
              <a:spcBef>
                <a:spcPts val="385"/>
              </a:spcBef>
              <a:spcAft>
                <a:spcPts val="0"/>
              </a:spcAft>
            </a:pPr>
            <a:r>
              <a:rPr lang="en-US" sz="1900" spc="20">
                <a:solidFill>
                  <a:srgbClr val="464A54"/>
                </a:solidFill>
                <a:latin typeface="Tahoma" panose="02020603050405020304" pitchFamily="2"/>
              </a:rPr>
              <a:t>needs of its members and to optimize their health outcomes by </a:t>
            </a:r>
          </a:p>
          <a:p>
            <a:pPr marL="594360" marR="1005840" indent="0" algn="l">
              <a:lnSpc>
                <a:spcPts val="2500"/>
              </a:lnSpc>
              <a:spcBef>
                <a:spcPts val="355"/>
              </a:spcBef>
              <a:spcAft>
                <a:spcPts val="21170"/>
              </a:spcAft>
            </a:pPr>
            <a:r>
              <a:rPr lang="en-US" sz="1900" spc="0">
                <a:solidFill>
                  <a:srgbClr val="464A54"/>
                </a:solidFill>
                <a:latin typeface="Tahoma" panose="02020603050405020304" pitchFamily="2"/>
              </a:rPr>
              <a:t>using</a:t>
            </a:r>
            <a:r>
              <a:rPr lang="en-US" sz="2000" i="1" spc="0">
                <a:solidFill>
                  <a:srgbClr val="B4121C"/>
                </a:solidFill>
                <a:latin typeface="Arial" panose="02020603050405020304" pitchFamily="2"/>
              </a:rPr>
              <a:t> evidence-based practices</a:t>
            </a:r>
            <a:r>
              <a:rPr lang="en-US" sz="1900" spc="0">
                <a:solidFill>
                  <a:srgbClr val="464A54"/>
                </a:solidFill>
                <a:latin typeface="Tahoma" panose="02020603050405020304" pitchFamily="2"/>
              </a:rPr>
              <a:t> with an</a:t>
            </a:r>
            <a:r>
              <a:rPr lang="en-US" sz="2000" i="1" spc="0">
                <a:solidFill>
                  <a:srgbClr val="B4121C"/>
                </a:solidFill>
                <a:latin typeface="Arial" panose="02020603050405020304" pitchFamily="2"/>
              </a:rPr>
              <a:t> appropriate network </a:t>
            </a:r>
            <a:r>
              <a:rPr lang="en-US" sz="2300" i="1" spc="0">
                <a:solidFill>
                  <a:srgbClr val="B4121C"/>
                </a:solidFill>
                <a:latin typeface="Arial" panose="02020603050405020304" pitchFamily="2"/>
              </a:rPr>
              <a:t>of </a:t>
            </a:r>
            <a:r>
              <a:rPr lang="en-US" sz="2000" i="1" spc="0">
                <a:solidFill>
                  <a:srgbClr val="B4121C"/>
                </a:solidFill>
                <a:latin typeface="Arial" panose="02020603050405020304" pitchFamily="2"/>
              </a:rPr>
              <a:t>providers and specialists.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6536690"/>
            <a:ext cx="9144000" cy="321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0320" rIns="0" bIns="0" anchor="t"/>
          <a:lstStyle/>
          <a:p>
            <a:pPr marL="91440" marR="0" indent="0" algn="l">
              <a:lnSpc>
                <a:spcPts val="2000"/>
              </a:lnSpc>
              <a:spcAft>
                <a:spcPts val="325"/>
              </a:spcAft>
              <a:tabLst>
                <a:tab pos="8732520" algn="l"/>
              </a:tabLst>
            </a:pPr>
            <a:r>
              <a:rPr lang="en-US" sz="1750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750" spc="0">
                <a:solidFill>
                  <a:srgbClr val="C00000"/>
                </a:solidFill>
                <a:latin typeface="Calibri" panose="02020603050405020304" pitchFamily="2"/>
              </a:rPr>
              <a:t>5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6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85090" y="1728470"/>
            <a:ext cx="8737600" cy="5129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65760" marR="0" indent="0" algn="l">
              <a:lnSpc>
                <a:spcPts val="2600"/>
              </a:lnSpc>
              <a:spcAft>
                <a:spcPts val="0"/>
              </a:spcAft>
            </a:pPr>
            <a:r>
              <a:rPr lang="en-US" sz="2000" spc="45">
                <a:solidFill>
                  <a:srgbClr val="464A54"/>
                </a:solidFill>
                <a:latin typeface="Tahoma" panose="02020603050405020304" pitchFamily="2"/>
              </a:rPr>
              <a:t>ArchCare’s Model of Care promotes quality care management </a:t>
            </a:r>
          </a:p>
          <a:p>
            <a:pPr marL="365760" marR="0" indent="0" algn="l">
              <a:lnSpc>
                <a:spcPts val="2600"/>
              </a:lnSpc>
              <a:spcBef>
                <a:spcPts val="30"/>
              </a:spcBef>
              <a:spcAft>
                <a:spcPts val="0"/>
              </a:spcAft>
            </a:pPr>
            <a:r>
              <a:rPr lang="en-US" sz="2000" spc="45">
                <a:solidFill>
                  <a:srgbClr val="464A54"/>
                </a:solidFill>
                <a:latin typeface="Tahoma" panose="02020603050405020304" pitchFamily="2"/>
              </a:rPr>
              <a:t>and optimal health outcomes for members through facilitation of </a:t>
            </a:r>
          </a:p>
          <a:p>
            <a:pPr marL="365760" marR="0" indent="0" algn="l"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spc="30">
                <a:solidFill>
                  <a:srgbClr val="B4121C"/>
                </a:solidFill>
                <a:latin typeface="Tahoma" panose="02020603050405020304" pitchFamily="2"/>
              </a:rPr>
              <a:t>access to needed resources</a:t>
            </a:r>
            <a:r>
              <a:rPr lang="en-US" sz="2000" spc="30">
                <a:solidFill>
                  <a:srgbClr val="464A54"/>
                </a:solidFill>
                <a:latin typeface="Tahoma" panose="02020603050405020304" pitchFamily="2"/>
              </a:rPr>
              <a:t> and</a:t>
            </a:r>
            <a:r>
              <a:rPr lang="en-US" sz="2000" spc="30">
                <a:solidFill>
                  <a:srgbClr val="B4121C"/>
                </a:solidFill>
                <a:latin typeface="Tahoma" panose="02020603050405020304" pitchFamily="2"/>
              </a:rPr>
              <a:t> care coordination,</a:t>
            </a:r>
            <a:r>
              <a:rPr lang="en-US" sz="2000" spc="30">
                <a:solidFill>
                  <a:srgbClr val="464A54"/>
                </a:solidFill>
                <a:latin typeface="Tahoma" panose="02020603050405020304" pitchFamily="2"/>
              </a:rPr>
              <a:t> including: </a:t>
            </a:r>
          </a:p>
          <a:p>
            <a:pPr marL="685800" marR="320040" indent="320040" algn="l">
              <a:lnSpc>
                <a:spcPts val="2200"/>
              </a:lnSpc>
              <a:spcBef>
                <a:spcPts val="269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Coordinating care through a central point of contact—the member’s PCP, in collaboration with a ArchCare Care Manager or Care Management Team </a:t>
            </a:r>
          </a:p>
          <a:p>
            <a:pPr marL="685800" marR="320040" indent="320040" algn="l">
              <a:lnSpc>
                <a:spcPts val="2200"/>
              </a:lnSpc>
              <a:spcBef>
                <a:spcPts val="269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Monitoring transitions through the timely coordination of care plans to ensure vulnerable SNP populations do not receive fragmented care </a:t>
            </a:r>
          </a:p>
          <a:p>
            <a:pPr marL="685800" marR="320040" indent="320040" algn="l">
              <a:lnSpc>
                <a:spcPts val="2200"/>
              </a:lnSpc>
              <a:spcBef>
                <a:spcPts val="269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Providing preventive health, medical, mental health, social services, and added-value services </a:t>
            </a:r>
          </a:p>
          <a:p>
            <a:pPr marL="0" marR="0" indent="0" algn="l">
              <a:lnSpc>
                <a:spcPts val="2100"/>
              </a:lnSpc>
              <a:spcBef>
                <a:spcPts val="9000"/>
              </a:spcBef>
              <a:spcAft>
                <a:spcPts val="310"/>
              </a:spcAft>
              <a:tabLst>
                <a:tab pos="8732520" algn="r"/>
              </a:tabLst>
            </a:pPr>
            <a:r>
              <a:rPr lang="en-US" sz="1750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800" spc="0">
                <a:solidFill>
                  <a:srgbClr val="C00000"/>
                </a:solidFill>
                <a:latin typeface="Calibri" panose="02020603050405020304" pitchFamily="2"/>
              </a:rPr>
              <a:t>6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7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232410" y="1395095"/>
            <a:ext cx="8737600" cy="51352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/>
          <a:lstStyle/>
          <a:p>
            <a:pPr marL="32004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1950" spc="55">
                <a:solidFill>
                  <a:srgbClr val="464A54"/>
                </a:solidFill>
                <a:latin typeface="Tahoma" panose="02020603050405020304" pitchFamily="2"/>
              </a:rPr>
              <a:t>ArchCare conducts</a:t>
            </a:r>
            <a:r>
              <a:rPr lang="en-US" sz="1950" spc="55">
                <a:solidFill>
                  <a:srgbClr val="B4121C"/>
                </a:solidFill>
                <a:latin typeface="Tahoma" panose="02020603050405020304" pitchFamily="2"/>
              </a:rPr>
              <a:t> Care Coordination</a:t>
            </a:r>
            <a:r>
              <a:rPr lang="en-US" sz="1950" spc="55">
                <a:solidFill>
                  <a:srgbClr val="464A54"/>
                </a:solidFill>
                <a:latin typeface="Tahoma" panose="02020603050405020304" pitchFamily="2"/>
              </a:rPr>
              <a:t> to meet the targeted </a:t>
            </a:r>
          </a:p>
          <a:p>
            <a:pPr marL="320040" marR="0" indent="0" algn="l">
              <a:lnSpc>
                <a:spcPts val="2400"/>
              </a:lnSpc>
              <a:spcBef>
                <a:spcPts val="240"/>
              </a:spcBef>
              <a:spcAft>
                <a:spcPts val="0"/>
              </a:spcAft>
            </a:pPr>
            <a:r>
              <a:rPr lang="en-US" sz="1950" spc="50">
                <a:solidFill>
                  <a:srgbClr val="464A54"/>
                </a:solidFill>
                <a:latin typeface="Tahoma" panose="02020603050405020304" pitchFamily="2"/>
              </a:rPr>
              <a:t>needs of our members by utilizing the following strategies: </a:t>
            </a:r>
          </a:p>
          <a:p>
            <a:pPr marL="640080" marR="320040" indent="320040" algn="l">
              <a:lnSpc>
                <a:spcPts val="2100"/>
              </a:lnSpc>
              <a:spcBef>
                <a:spcPts val="173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Conducting a</a:t>
            </a:r>
            <a:r>
              <a:rPr lang="en-US" sz="1650" spc="0">
                <a:solidFill>
                  <a:srgbClr val="B4121C"/>
                </a:solidFill>
                <a:latin typeface="Tahoma" panose="02020603050405020304" pitchFamily="2"/>
              </a:rPr>
              <a:t> Health Risk Assessment (HRA)</a:t>
            </a: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 of the individual’s physical, psychosocial, and functional needs, using a tool approved by CMS and other appropriate regulatory agencies </a:t>
            </a:r>
          </a:p>
          <a:p>
            <a:pPr marL="640080" marR="594360" indent="320040" algn="l">
              <a:lnSpc>
                <a:spcPts val="2100"/>
              </a:lnSpc>
              <a:spcBef>
                <a:spcPts val="98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Developing a member’s</a:t>
            </a:r>
            <a:r>
              <a:rPr lang="en-US" sz="1650" spc="0">
                <a:solidFill>
                  <a:srgbClr val="B4121C"/>
                </a:solidFill>
                <a:latin typeface="Tahoma" panose="02020603050405020304" pitchFamily="2"/>
              </a:rPr>
              <a:t> Individualized Care Plan (ICP)</a:t>
            </a: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 using the results of the HRA and the member’s input </a:t>
            </a:r>
          </a:p>
          <a:p>
            <a:pPr marL="640080" marR="731520" indent="320040" algn="l">
              <a:lnSpc>
                <a:spcPts val="2200"/>
              </a:lnSpc>
              <a:spcBef>
                <a:spcPts val="1005"/>
              </a:spcBef>
              <a:spcAft>
                <a:spcPts val="1466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Each member has an</a:t>
            </a:r>
            <a:r>
              <a:rPr lang="en-US" sz="1650" spc="0">
                <a:solidFill>
                  <a:srgbClr val="B4121C"/>
                </a:solidFill>
                <a:latin typeface="Tahoma" panose="02020603050405020304" pitchFamily="2"/>
              </a:rPr>
              <a:t> Interdisciplinary Care Team (ICT)</a:t>
            </a: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 that manages the member’s care and meets regularly to manage the medical, cognitive, psychosocial, and functional needs of the member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80010" y="6530340"/>
            <a:ext cx="8737600" cy="3276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2100"/>
              </a:lnSpc>
              <a:spcAft>
                <a:spcPts val="310"/>
              </a:spcAft>
              <a:tabLst>
                <a:tab pos="8732520" algn="r"/>
              </a:tabLst>
            </a:pPr>
            <a:r>
              <a:rPr lang="en-US" sz="1750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800" spc="0">
                <a:solidFill>
                  <a:srgbClr val="C00000"/>
                </a:solidFill>
                <a:latin typeface="Calibri" panose="02020603050405020304" pitchFamily="2"/>
              </a:rPr>
              <a:t>7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8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819150"/>
            <a:ext cx="9144000" cy="60388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60755" rIns="0" bIns="0" anchor="t"/>
          <a:lstStyle/>
          <a:p>
            <a:pPr marL="731520" marR="1463040" indent="320040" algn="l">
              <a:lnSpc>
                <a:spcPts val="2200"/>
              </a:lnSpc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040404"/>
                </a:solidFill>
                <a:latin typeface="Tahoma" panose="02020603050405020304" pitchFamily="2"/>
              </a:rPr>
              <a:t>Improving access and affordability to medical, mental health, and social services </a:t>
            </a:r>
          </a:p>
          <a:p>
            <a:pPr marL="731520" marR="1005840" indent="320040" algn="l">
              <a:lnSpc>
                <a:spcPts val="2200"/>
              </a:lnSpc>
              <a:spcBef>
                <a:spcPts val="99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040404"/>
                </a:solidFill>
                <a:latin typeface="Tahoma" panose="02020603050405020304" pitchFamily="2"/>
              </a:rPr>
              <a:t>Improving coordination of care and appropriate delivery of services through the direct alignment of the HRAT, ICP and ICT </a:t>
            </a:r>
          </a:p>
          <a:p>
            <a:pPr marL="731520" marR="1554480" indent="320040" algn="l">
              <a:lnSpc>
                <a:spcPts val="2200"/>
              </a:lnSpc>
              <a:spcBef>
                <a:spcPts val="89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040404"/>
                </a:solidFill>
                <a:latin typeface="Tahoma" panose="02020603050405020304" pitchFamily="2"/>
              </a:rPr>
              <a:t>Provide seamless transitions of care across all health care settings and providers </a:t>
            </a:r>
          </a:p>
          <a:p>
            <a:pPr marL="731520" marR="0" indent="320040" algn="l">
              <a:lnSpc>
                <a:spcPts val="2200"/>
              </a:lnSpc>
              <a:spcBef>
                <a:spcPts val="108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30">
                <a:solidFill>
                  <a:srgbClr val="040404"/>
                </a:solidFill>
                <a:latin typeface="Tahoma" panose="02020603050405020304" pitchFamily="2"/>
              </a:rPr>
              <a:t>Improve use of preventive health services </a:t>
            </a:r>
          </a:p>
          <a:p>
            <a:pPr marL="731520" marR="0" indent="320040" algn="l">
              <a:lnSpc>
                <a:spcPts val="2200"/>
              </a:lnSpc>
              <a:spcBef>
                <a:spcPts val="89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40">
                <a:solidFill>
                  <a:srgbClr val="040404"/>
                </a:solidFill>
                <a:latin typeface="Tahoma" panose="02020603050405020304" pitchFamily="2"/>
              </a:rPr>
              <a:t>Encourage appropriate utilization of services </a:t>
            </a:r>
          </a:p>
          <a:p>
            <a:pPr marL="731520" marR="0" indent="320040" algn="l">
              <a:lnSpc>
                <a:spcPts val="2200"/>
              </a:lnSpc>
              <a:spcBef>
                <a:spcPts val="101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50">
                <a:solidFill>
                  <a:srgbClr val="040404"/>
                </a:solidFill>
                <a:latin typeface="Tahoma" panose="02020603050405020304" pitchFamily="2"/>
              </a:rPr>
              <a:t>Improve member health outcomes </a:t>
            </a:r>
          </a:p>
          <a:p>
            <a:pPr marL="91440" marR="0" indent="0" algn="l">
              <a:lnSpc>
                <a:spcPts val="2100"/>
              </a:lnSpc>
              <a:spcBef>
                <a:spcPts val="12885"/>
              </a:spcBef>
              <a:spcAft>
                <a:spcPts val="310"/>
              </a:spcAft>
              <a:tabLst>
                <a:tab pos="8686800" algn="l"/>
              </a:tabLst>
            </a:pPr>
            <a:r>
              <a:rPr lang="en-US" sz="1750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800" spc="0">
                <a:solidFill>
                  <a:srgbClr val="C00000"/>
                </a:solidFill>
                <a:latin typeface="Calibri" panose="02020603050405020304" pitchFamily="2"/>
              </a:rPr>
              <a:t>8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9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819150"/>
            <a:ext cx="9144000" cy="60388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91185" rIns="0" bIns="0" anchor="t"/>
          <a:lstStyle/>
          <a:p>
            <a:pPr marL="41148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500" b="1" i="1" spc="-50">
                <a:solidFill>
                  <a:srgbClr val="464A54"/>
                </a:solidFill>
                <a:latin typeface="Verdana" panose="02020603050405020304" pitchFamily="2"/>
              </a:rPr>
              <a:t>SNPs strive to continuously improve their performance. </a:t>
            </a:r>
          </a:p>
          <a:p>
            <a:pPr marL="411480" marR="1097280" indent="0" algn="l">
              <a:lnSpc>
                <a:spcPts val="2100"/>
              </a:lnSpc>
              <a:spcBef>
                <a:spcPts val="1205"/>
              </a:spcBef>
              <a:spcAft>
                <a:spcPts val="0"/>
              </a:spcAft>
            </a:pPr>
            <a:r>
              <a:rPr lang="en-US" sz="1600" spc="-5">
                <a:solidFill>
                  <a:srgbClr val="464A54"/>
                </a:solidFill>
                <a:latin typeface="Verdana" panose="02020603050405020304" pitchFamily="2"/>
              </a:rPr>
              <a:t>ArchCare monitors the effectiveness of the Model of Care through ongoing evaluation of member health outcomes. The information is reported at the </a:t>
            </a:r>
          </a:p>
          <a:p>
            <a:pPr marL="411480" marR="0" indent="0" algn="l">
              <a:lnSpc>
                <a:spcPts val="1900"/>
              </a:lnSpc>
              <a:spcBef>
                <a:spcPts val="330"/>
              </a:spcBef>
              <a:spcAft>
                <a:spcPts val="0"/>
              </a:spcAft>
            </a:pPr>
            <a:r>
              <a:rPr lang="en-US" sz="1600" spc="-5">
                <a:solidFill>
                  <a:srgbClr val="464A54"/>
                </a:solidFill>
                <a:latin typeface="Verdana" panose="02020603050405020304" pitchFamily="2"/>
              </a:rPr>
              <a:t>Quality Improvement Committee. </a:t>
            </a:r>
          </a:p>
          <a:p>
            <a:pPr marL="411480" marR="777240" indent="0" algn="l">
              <a:lnSpc>
                <a:spcPts val="2200"/>
              </a:lnSpc>
              <a:spcBef>
                <a:spcPts val="6260"/>
              </a:spcBef>
              <a:spcAft>
                <a:spcPts val="0"/>
              </a:spcAft>
            </a:pPr>
            <a:r>
              <a:rPr lang="en-US" sz="1600" spc="0">
                <a:solidFill>
                  <a:srgbClr val="464A54"/>
                </a:solidFill>
                <a:latin typeface="Verdana" panose="02020603050405020304" pitchFamily="2"/>
              </a:rPr>
              <a:t>Evaluation of the Model of Care Committee includes collecting, analyzing, and reporting unique data related to each of ArchCare’s Special Needs Plans. </a:t>
            </a:r>
          </a:p>
          <a:p>
            <a:pPr marL="411480" marR="0" indent="0" algn="l">
              <a:lnSpc>
                <a:spcPts val="1900"/>
              </a:lnSpc>
              <a:spcBef>
                <a:spcPts val="4220"/>
              </a:spcBef>
              <a:spcAft>
                <a:spcPts val="0"/>
              </a:spcAft>
            </a:pPr>
            <a:r>
              <a:rPr lang="en-US" sz="1600" spc="-5">
                <a:solidFill>
                  <a:srgbClr val="464A54"/>
                </a:solidFill>
                <a:latin typeface="Verdana" panose="02020603050405020304" pitchFamily="2"/>
              </a:rPr>
              <a:t>Model of Care metrics include: </a:t>
            </a:r>
          </a:p>
          <a:p>
            <a:pPr marL="1417320" marR="0" indent="182880" algn="l">
              <a:lnSpc>
                <a:spcPts val="1800"/>
              </a:lnSpc>
              <a:spcBef>
                <a:spcPts val="195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55">
                <a:solidFill>
                  <a:srgbClr val="464A54"/>
                </a:solidFill>
                <a:latin typeface="Verdana" panose="02020603050405020304" pitchFamily="2"/>
              </a:rPr>
              <a:t>Access to care </a:t>
            </a:r>
          </a:p>
          <a:p>
            <a:pPr marL="1417320" marR="685800" indent="18288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0">
                <a:solidFill>
                  <a:srgbClr val="464A54"/>
                </a:solidFill>
                <a:latin typeface="Verdana" panose="02020603050405020304" pitchFamily="2"/>
              </a:rPr>
              <a:t>Improvement in member health status through specific metrics such as HEDIS, PCP Visits, Admission &amp; Emergency Room utilization </a:t>
            </a:r>
          </a:p>
          <a:p>
            <a:pPr marL="1417320" marR="0" indent="182880" algn="l">
              <a:lnSpc>
                <a:spcPts val="1800"/>
              </a:lnSpc>
              <a:spcBef>
                <a:spcPts val="235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45">
                <a:solidFill>
                  <a:srgbClr val="464A54"/>
                </a:solidFill>
                <a:latin typeface="Verdana" panose="02020603050405020304" pitchFamily="2"/>
              </a:rPr>
              <a:t>Completion of comprehensive Health Risk Assessment </a:t>
            </a:r>
          </a:p>
          <a:p>
            <a:pPr marL="1417320" marR="0" indent="182880" algn="l">
              <a:lnSpc>
                <a:spcPts val="18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55">
                <a:solidFill>
                  <a:srgbClr val="464A54"/>
                </a:solidFill>
                <a:latin typeface="Verdana" panose="02020603050405020304" pitchFamily="2"/>
              </a:rPr>
              <a:t>Implementation of an Individualized Care Plan (ICP) for SNP beneficiaries </a:t>
            </a:r>
          </a:p>
          <a:p>
            <a:pPr marL="91440" marR="0" indent="0" algn="l">
              <a:lnSpc>
                <a:spcPts val="2100"/>
              </a:lnSpc>
              <a:spcBef>
                <a:spcPts val="4700"/>
              </a:spcBef>
              <a:spcAft>
                <a:spcPts val="310"/>
              </a:spcAft>
              <a:tabLst>
                <a:tab pos="8686800" algn="l"/>
              </a:tabLst>
            </a:pPr>
            <a:r>
              <a:rPr lang="en-US" sz="1750" b="1" spc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</a:t>
            </a:r>
            <a:r>
              <a:rPr lang="en-US" sz="1800" b="1" spc="0">
                <a:solidFill>
                  <a:srgbClr val="C00000"/>
                </a:solidFill>
                <a:latin typeface="Calibri" panose="02020603050405020304" pitchFamily="2"/>
              </a:rPr>
              <a:t>9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12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5121B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endParaRPr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685800" y="44450"/>
            <a:ext cx="7893050" cy="6369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5410" rIns="0" bIns="0" anchor="t">
            <a:normAutofit fontScale="80000" lnSpcReduction="10000"/>
          </a:bodyPr>
          <a:lstStyle/>
          <a:p>
            <a:pPr marL="0" marR="0" indent="0" algn="l">
              <a:lnSpc>
                <a:spcPts val="4100"/>
              </a:lnSpc>
              <a:spcAft>
                <a:spcPts val="0"/>
              </a:spcAft>
            </a:pPr>
            <a:r>
              <a:rPr lang="en-US" sz="4650" spc="-70">
                <a:solidFill>
                  <a:srgbClr val="FCFCFA"/>
                </a:solidFill>
                <a:latin typeface="Edwardian Script ITC" panose="02020603050405020304" pitchFamily="2"/>
              </a:rPr>
              <a:t>Our commitment to 5-Star remarkable service.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4039870" y="3907790"/>
            <a:ext cx="1483995" cy="6477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0" marR="0" indent="0" algn="l">
              <a:lnSpc>
                <a:spcPts val="2600"/>
              </a:lnSpc>
              <a:spcAft>
                <a:spcPts val="0"/>
              </a:spcAft>
            </a:pPr>
            <a:r>
              <a:rPr lang="en-US" sz="2350" b="1" spc="-70" dirty="0">
                <a:solidFill>
                  <a:srgbClr val="FCFCFA"/>
                </a:solidFill>
                <a:latin typeface="Franklin Gothic Medium Cond" panose="02020603050405020304" pitchFamily="2"/>
              </a:rPr>
              <a:t>MOC Training </a:t>
            </a:r>
          </a:p>
          <a:p>
            <a:pPr marL="0" marR="0" indent="0" algn="ctr">
              <a:lnSpc>
                <a:spcPts val="2200"/>
              </a:lnSpc>
              <a:spcBef>
                <a:spcPts val="240"/>
              </a:spcBef>
              <a:spcAft>
                <a:spcPts val="20"/>
              </a:spcAft>
            </a:pPr>
            <a:r>
              <a:rPr lang="en-US" sz="1950" b="1" spc="-10" dirty="0">
                <a:solidFill>
                  <a:srgbClr val="FCFCFA"/>
                </a:solidFill>
                <a:latin typeface="Franklin Gothic Medium Cond" panose="02020603050405020304" pitchFamily="2"/>
              </a:rPr>
              <a:t>2023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0190" y="63500"/>
          <a:ext cx="8844915" cy="755650"/>
        </p:xfrm>
        <a:graphic>
          <a:graphicData uri="http://schemas.openxmlformats.org/drawingml/2006/table">
            <a:tbl>
              <a:tblPr/>
              <a:tblGrid>
                <a:gridCol w="6943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5086985" indent="0" algn="r">
                        <a:lnSpc>
                          <a:spcPts val="2600"/>
                        </a:lnSpc>
                        <a:spcBef>
                          <a:spcPts val="1920"/>
                        </a:spcBef>
                        <a:spcAft>
                          <a:spcPts val="1360"/>
                        </a:spcAft>
                      </a:pPr>
                      <a:r>
                        <a:rPr lang="en-US" sz="2350" b="1" spc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</a:rPr>
                        <a:t>Role of Providers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504950"/>
            <a:ext cx="9144000" cy="53530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/>
          <a:lstStyle/>
          <a:p>
            <a:pPr marL="54864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700" b="1" spc="-5" dirty="0">
                <a:solidFill>
                  <a:srgbClr val="464A54"/>
                </a:solidFill>
                <a:latin typeface="Verdana" panose="02020603050405020304" pitchFamily="2"/>
              </a:rPr>
              <a:t>Providers are integral in the execution of and compliance with </a:t>
            </a:r>
          </a:p>
          <a:p>
            <a:pPr marL="548640" marR="0" indent="0" algn="l">
              <a:lnSpc>
                <a:spcPts val="2000"/>
              </a:lnSpc>
              <a:spcBef>
                <a:spcPts val="550"/>
              </a:spcBef>
              <a:spcAft>
                <a:spcPts val="0"/>
              </a:spcAft>
            </a:pPr>
            <a:r>
              <a:rPr lang="en-US" sz="1700" b="1" spc="0" dirty="0">
                <a:solidFill>
                  <a:srgbClr val="464A54"/>
                </a:solidFill>
                <a:latin typeface="Verdana" panose="02020603050405020304" pitchFamily="2"/>
              </a:rPr>
              <a:t>the Model of Care elements </a:t>
            </a:r>
          </a:p>
          <a:p>
            <a:pPr marL="548640" marR="0" indent="0" algn="l">
              <a:lnSpc>
                <a:spcPts val="1600"/>
              </a:lnSpc>
              <a:spcBef>
                <a:spcPts val="1990"/>
              </a:spcBef>
              <a:spcAft>
                <a:spcPts val="0"/>
              </a:spcAft>
            </a:pPr>
            <a:r>
              <a:rPr lang="en-US" sz="1400" spc="0" dirty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0" dirty="0">
                <a:solidFill>
                  <a:srgbClr val="464A54"/>
                </a:solidFill>
                <a:latin typeface="Verdana" panose="02020603050405020304" pitchFamily="2"/>
              </a:rPr>
              <a:t>Communicating with ArchCare Case Managers, members of the ICT, caregivers, and enrollees </a:t>
            </a:r>
          </a:p>
          <a:p>
            <a:pPr marL="548640" marR="0" indent="0" algn="l">
              <a:lnSpc>
                <a:spcPts val="1600"/>
              </a:lnSpc>
              <a:spcBef>
                <a:spcPts val="1340"/>
              </a:spcBef>
              <a:spcAft>
                <a:spcPts val="0"/>
              </a:spcAft>
            </a:pPr>
            <a:r>
              <a:rPr lang="en-US" sz="1400" spc="-5" dirty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5" dirty="0">
                <a:solidFill>
                  <a:srgbClr val="464A54"/>
                </a:solidFill>
                <a:latin typeface="Verdana" panose="02020603050405020304" pitchFamily="2"/>
              </a:rPr>
              <a:t>Participating in the ICT </a:t>
            </a:r>
          </a:p>
          <a:p>
            <a:pPr marL="548640" marR="0" indent="0" algn="l">
              <a:lnSpc>
                <a:spcPts val="1600"/>
              </a:lnSpc>
              <a:spcBef>
                <a:spcPts val="1435"/>
              </a:spcBef>
              <a:spcAft>
                <a:spcPts val="0"/>
              </a:spcAft>
            </a:pPr>
            <a:r>
              <a:rPr lang="en-US" sz="1400" spc="-5" dirty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5" dirty="0">
                <a:solidFill>
                  <a:srgbClr val="464A54"/>
                </a:solidFill>
                <a:latin typeface="Verdana" panose="02020603050405020304" pitchFamily="2"/>
              </a:rPr>
              <a:t>Collaborating with ArchCare to develop the ICP </a:t>
            </a:r>
          </a:p>
          <a:p>
            <a:pPr marL="548640" marR="0" indent="0" algn="l">
              <a:lnSpc>
                <a:spcPts val="1600"/>
              </a:lnSpc>
              <a:spcBef>
                <a:spcPts val="1315"/>
              </a:spcBef>
              <a:spcAft>
                <a:spcPts val="0"/>
              </a:spcAft>
            </a:pPr>
            <a:r>
              <a:rPr lang="en-US" sz="1400" spc="-5" dirty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5" dirty="0">
                <a:solidFill>
                  <a:srgbClr val="464A54"/>
                </a:solidFill>
                <a:latin typeface="Verdana" panose="02020603050405020304" pitchFamily="2"/>
              </a:rPr>
              <a:t>Maintaining the ICP in the member’s record </a:t>
            </a:r>
          </a:p>
          <a:p>
            <a:pPr marL="548640" marR="0" indent="0" algn="l">
              <a:lnSpc>
                <a:spcPts val="1600"/>
              </a:lnSpc>
              <a:spcBef>
                <a:spcPts val="1435"/>
              </a:spcBef>
              <a:spcAft>
                <a:spcPts val="0"/>
              </a:spcAft>
            </a:pPr>
            <a:r>
              <a:rPr lang="en-US" sz="1400" spc="-10" dirty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10" dirty="0">
                <a:solidFill>
                  <a:srgbClr val="464A54"/>
                </a:solidFill>
                <a:latin typeface="Verdana" panose="02020603050405020304" pitchFamily="2"/>
              </a:rPr>
              <a:t>Empowering the member to continue the treatment established in the ICP </a:t>
            </a:r>
          </a:p>
          <a:p>
            <a:pPr marL="548640" marR="0" indent="0" algn="l">
              <a:lnSpc>
                <a:spcPts val="1600"/>
              </a:lnSpc>
              <a:spcBef>
                <a:spcPts val="1335"/>
              </a:spcBef>
              <a:spcAft>
                <a:spcPts val="0"/>
              </a:spcAft>
            </a:pPr>
            <a:r>
              <a:rPr lang="en-US" sz="1400" spc="-15" dirty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15" dirty="0">
                <a:solidFill>
                  <a:srgbClr val="464A54"/>
                </a:solidFill>
                <a:latin typeface="Verdana" panose="02020603050405020304" pitchFamily="2"/>
              </a:rPr>
              <a:t>Updating the ICP as the member’s health status changes </a:t>
            </a:r>
          </a:p>
          <a:p>
            <a:pPr marL="548640" marR="0" indent="0" algn="l">
              <a:lnSpc>
                <a:spcPts val="1600"/>
              </a:lnSpc>
              <a:spcBef>
                <a:spcPts val="1340"/>
              </a:spcBef>
              <a:spcAft>
                <a:spcPts val="0"/>
              </a:spcAft>
            </a:pPr>
            <a:r>
              <a:rPr lang="en-US" sz="1400" spc="-5" dirty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-5" dirty="0">
                <a:solidFill>
                  <a:srgbClr val="464A54"/>
                </a:solidFill>
                <a:latin typeface="Verdana" panose="02020603050405020304" pitchFamily="2"/>
              </a:rPr>
              <a:t>Submitting documentation in a timely manner </a:t>
            </a:r>
          </a:p>
          <a:p>
            <a:pPr marL="548640" marR="731520" indent="0" algn="l">
              <a:lnSpc>
                <a:spcPts val="1900"/>
              </a:lnSpc>
              <a:spcBef>
                <a:spcPts val="1080"/>
              </a:spcBef>
              <a:spcAft>
                <a:spcPts val="0"/>
              </a:spcAft>
            </a:pPr>
            <a:r>
              <a:rPr lang="en-US" sz="1400" spc="0" dirty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0" dirty="0">
                <a:solidFill>
                  <a:srgbClr val="464A54"/>
                </a:solidFill>
                <a:latin typeface="Verdana" panose="02020603050405020304" pitchFamily="2"/>
              </a:rPr>
              <a:t>Communicating the member’s plan of care before and after the member transitions from one care setting to another </a:t>
            </a:r>
          </a:p>
          <a:p>
            <a:pPr marL="548640" marR="960120" indent="0" algn="l">
              <a:lnSpc>
                <a:spcPts val="1900"/>
              </a:lnSpc>
              <a:spcBef>
                <a:spcPts val="1105"/>
              </a:spcBef>
              <a:spcAft>
                <a:spcPts val="0"/>
              </a:spcAft>
            </a:pPr>
            <a:r>
              <a:rPr lang="en-US" sz="1400" spc="0" dirty="0">
                <a:solidFill>
                  <a:srgbClr val="464A54"/>
                </a:solidFill>
                <a:latin typeface="Arial" panose="02020603050405020304" pitchFamily="2"/>
              </a:rPr>
              <a:t>'</a:t>
            </a:r>
            <a:r>
              <a:rPr lang="en-US" sz="1300" spc="0" dirty="0">
                <a:solidFill>
                  <a:srgbClr val="464A54"/>
                </a:solidFill>
                <a:latin typeface="Verdana" panose="02020603050405020304" pitchFamily="2"/>
              </a:rPr>
              <a:t>Utilizing the ArchCare evidence-based Clinical Practice Guidelines and Protocols, which are the foundation of the Care Management Program </a:t>
            </a:r>
          </a:p>
          <a:p>
            <a:pPr marL="91440" marR="0" indent="0" algn="l">
              <a:lnSpc>
                <a:spcPts val="2000"/>
              </a:lnSpc>
              <a:spcBef>
                <a:spcPts val="4225"/>
              </a:spcBef>
              <a:spcAft>
                <a:spcPts val="330"/>
              </a:spcAft>
              <a:tabLst>
                <a:tab pos="8732520" algn="l"/>
              </a:tabLst>
            </a:pPr>
            <a:r>
              <a:rPr lang="en-US" sz="1750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750" b="1" spc="0" dirty="0">
                <a:solidFill>
                  <a:srgbClr val="C00000"/>
                </a:solidFill>
                <a:latin typeface="Calibri" panose="02020603050405020304" pitchFamily="2"/>
              </a:rPr>
              <a:t>10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63500"/>
          <a:ext cx="9144000" cy="755650"/>
        </p:xfrm>
        <a:graphic>
          <a:graphicData uri="http://schemas.openxmlformats.org/drawingml/2006/table">
            <a:tbl>
              <a:tblPr/>
              <a:tblGrid>
                <a:gridCol w="719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4209415" indent="0" algn="r">
                        <a:lnSpc>
                          <a:spcPts val="2500"/>
                        </a:lnSpc>
                        <a:spcBef>
                          <a:spcPts val="1920"/>
                        </a:spcBef>
                        <a:spcAft>
                          <a:spcPts val="1460"/>
                        </a:spcAft>
                      </a:pPr>
                      <a:r>
                        <a:rPr lang="en-US" sz="2350" b="1" spc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</a:rPr>
                        <a:t>Provider Responsibilities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819150"/>
            <a:ext cx="9144000" cy="60388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52780" rIns="0" bIns="0" anchor="t"/>
          <a:lstStyle/>
          <a:p>
            <a:pPr marL="59436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2000" b="1" spc="35" dirty="0">
                <a:solidFill>
                  <a:srgbClr val="464A54"/>
                </a:solidFill>
                <a:latin typeface="Verdana" panose="02020603050405020304" pitchFamily="2"/>
              </a:rPr>
              <a:t>What does this mean for providers? </a:t>
            </a:r>
          </a:p>
          <a:p>
            <a:pPr marL="594360" marR="0" indent="0" algn="l">
              <a:lnSpc>
                <a:spcPts val="1800"/>
              </a:lnSpc>
              <a:spcBef>
                <a:spcPts val="2155"/>
              </a:spcBef>
              <a:spcAft>
                <a:spcPts val="0"/>
              </a:spcAft>
            </a:pPr>
            <a:r>
              <a:rPr lang="en-US" sz="1500" spc="-40" dirty="0">
                <a:solidFill>
                  <a:srgbClr val="464A54"/>
                </a:solidFill>
                <a:latin typeface="Verdana" panose="02020603050405020304" pitchFamily="2"/>
              </a:rPr>
              <a:t>It is important for SNP providers to understand: </a:t>
            </a:r>
          </a:p>
          <a:p>
            <a:pPr marL="594360" marR="1371600" indent="0" algn="l">
              <a:lnSpc>
                <a:spcPts val="1900"/>
              </a:lnSpc>
              <a:spcBef>
                <a:spcPts val="2040"/>
              </a:spcBef>
              <a:spcAft>
                <a:spcPts val="0"/>
              </a:spcAft>
            </a:pPr>
            <a:r>
              <a:rPr lang="en-US" sz="1500" spc="0" dirty="0">
                <a:solidFill>
                  <a:srgbClr val="464A54"/>
                </a:solidFill>
                <a:latin typeface="Verdana" panose="02020603050405020304" pitchFamily="2"/>
              </a:rPr>
              <a:t>The ArchCare Model of Care and its goal to enhance the medical and social health outcomes of our members. </a:t>
            </a:r>
          </a:p>
          <a:p>
            <a:pPr marL="594360" marR="0" indent="0" algn="l">
              <a:lnSpc>
                <a:spcPts val="2000"/>
              </a:lnSpc>
              <a:spcBef>
                <a:spcPts val="1850"/>
              </a:spcBef>
              <a:spcAft>
                <a:spcPts val="0"/>
              </a:spcAft>
            </a:pPr>
            <a:r>
              <a:rPr lang="en-US" sz="1500" spc="0" dirty="0">
                <a:solidFill>
                  <a:srgbClr val="464A54"/>
                </a:solidFill>
                <a:latin typeface="Verdana" panose="02020603050405020304" pitchFamily="2"/>
              </a:rPr>
              <a:t>Providers support the integrated care delivery system </a:t>
            </a:r>
            <a:br>
              <a:rPr dirty="0"/>
            </a:br>
            <a:r>
              <a:rPr lang="en-US" sz="1500" spc="0" dirty="0">
                <a:solidFill>
                  <a:srgbClr val="464A54"/>
                </a:solidFill>
                <a:latin typeface="Verdana" panose="02020603050405020304" pitchFamily="2"/>
              </a:rPr>
              <a:t>through: </a:t>
            </a:r>
          </a:p>
          <a:p>
            <a:pPr marL="868680" marR="0" indent="274320" algn="l">
              <a:lnSpc>
                <a:spcPts val="1800"/>
              </a:lnSpc>
              <a:spcBef>
                <a:spcPts val="213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0" dirty="0">
                <a:solidFill>
                  <a:srgbClr val="464A54"/>
                </a:solidFill>
                <a:latin typeface="Verdana" panose="02020603050405020304" pitchFamily="2"/>
              </a:rPr>
              <a:t>Active involvement with the ICT </a:t>
            </a:r>
          </a:p>
          <a:p>
            <a:pPr marL="868680" marR="0" indent="274320" algn="l">
              <a:lnSpc>
                <a:spcPts val="2000"/>
              </a:lnSpc>
              <a:spcBef>
                <a:spcPts val="1925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0" dirty="0">
                <a:solidFill>
                  <a:srgbClr val="464A54"/>
                </a:solidFill>
                <a:latin typeface="Verdana" panose="02020603050405020304" pitchFamily="2"/>
              </a:rPr>
              <a:t>Collaboration with the ArchCare case management staff </a:t>
            </a:r>
            <a:br>
              <a:rPr dirty="0"/>
            </a:br>
            <a:r>
              <a:rPr lang="en-US" sz="1500" spc="0" dirty="0">
                <a:solidFill>
                  <a:srgbClr val="464A54"/>
                </a:solidFill>
                <a:latin typeface="Verdana" panose="02020603050405020304" pitchFamily="2"/>
              </a:rPr>
              <a:t>to: </a:t>
            </a:r>
          </a:p>
          <a:p>
            <a:pPr marL="1097280" marR="0" indent="182880" algn="l">
              <a:lnSpc>
                <a:spcPts val="1800"/>
              </a:lnSpc>
              <a:spcBef>
                <a:spcPts val="72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25" dirty="0">
                <a:solidFill>
                  <a:srgbClr val="464A54"/>
                </a:solidFill>
                <a:latin typeface="Verdana" panose="02020603050405020304" pitchFamily="2"/>
              </a:rPr>
              <a:t>maintain and update the member’s ICP </a:t>
            </a:r>
          </a:p>
          <a:p>
            <a:pPr marL="1097280" marR="0" indent="182880" algn="l">
              <a:lnSpc>
                <a:spcPts val="1800"/>
              </a:lnSpc>
              <a:spcBef>
                <a:spcPts val="64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30" dirty="0">
                <a:solidFill>
                  <a:srgbClr val="464A54"/>
                </a:solidFill>
                <a:latin typeface="Verdana" panose="02020603050405020304" pitchFamily="2"/>
              </a:rPr>
              <a:t>ensure cost-effective, appropriate care </a:t>
            </a:r>
          </a:p>
          <a:p>
            <a:pPr marL="91440" marR="0" indent="0" algn="l">
              <a:lnSpc>
                <a:spcPts val="2000"/>
              </a:lnSpc>
              <a:spcBef>
                <a:spcPts val="7320"/>
              </a:spcBef>
              <a:spcAft>
                <a:spcPts val="330"/>
              </a:spcAft>
              <a:tabLst>
                <a:tab pos="8732520" algn="l"/>
              </a:tabLst>
            </a:pPr>
            <a:r>
              <a:rPr lang="en-US" sz="1750" b="1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750" b="1" spc="0" dirty="0">
                <a:solidFill>
                  <a:srgbClr val="C00000"/>
                </a:solidFill>
                <a:latin typeface="Calibri" panose="02020603050405020304" pitchFamily="2"/>
              </a:rPr>
              <a:t>11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  <p:cxnSp>
        <p:nvCxnSpPr>
          <p:cNvPr id="7" name="Straight Connector 6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  <p:cxnSp>
        <p:nvCxnSpPr>
          <p:cNvPr id="8" name="Straight Connector 7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37490" y="63500"/>
          <a:ext cx="8857615" cy="755650"/>
        </p:xfrm>
        <a:graphic>
          <a:graphicData uri="http://schemas.openxmlformats.org/drawingml/2006/table">
            <a:tbl>
              <a:tblPr/>
              <a:tblGrid>
                <a:gridCol w="695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4663440" indent="0" algn="r">
                        <a:lnSpc>
                          <a:spcPts val="2600"/>
                        </a:lnSpc>
                        <a:spcBef>
                          <a:spcPts val="1920"/>
                        </a:spcBef>
                        <a:spcAft>
                          <a:spcPts val="1360"/>
                        </a:spcAft>
                      </a:pPr>
                      <a:r>
                        <a:rPr lang="en-US" sz="2350" b="1" spc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</a:rPr>
                        <a:t>SNP MOC Resources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85090" y="1743710"/>
            <a:ext cx="8915400" cy="51142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/>
          <a:lstStyle/>
          <a:p>
            <a:pPr marL="45720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500" b="1" spc="-5" dirty="0">
                <a:solidFill>
                  <a:srgbClr val="464A54"/>
                </a:solidFill>
                <a:latin typeface="Verdana" panose="02020603050405020304" pitchFamily="2"/>
              </a:rPr>
              <a:t>What resources are available to help you participate with the SNP MOC? </a:t>
            </a:r>
          </a:p>
          <a:p>
            <a:pPr marL="457200" marR="1874520" indent="0" algn="l">
              <a:lnSpc>
                <a:spcPts val="3000"/>
              </a:lnSpc>
              <a:spcBef>
                <a:spcPts val="795"/>
              </a:spcBef>
              <a:spcAft>
                <a:spcPts val="0"/>
              </a:spcAft>
            </a:pPr>
            <a:r>
              <a:rPr lang="en-US" sz="1500" spc="0" dirty="0">
                <a:solidFill>
                  <a:srgbClr val="464A54"/>
                </a:solidFill>
                <a:latin typeface="Verdana" panose="02020603050405020304" pitchFamily="2"/>
              </a:rPr>
              <a:t>Clinical Practice Guidelines via the ArchCare website’s Healthy Living section</a:t>
            </a:r>
            <a:r>
              <a:rPr lang="en-US" sz="1500" u="sng" spc="0" dirty="0">
                <a:solidFill>
                  <a:srgbClr val="0000FF"/>
                </a:solidFill>
                <a:latin typeface="Verdana" panose="02020603050405020304" pitchFamily="2"/>
              </a:rPr>
              <a:t>www.ArchCare.org/live-healthy</a:t>
            </a:r>
            <a:r>
              <a:rPr lang="en-US" sz="1500" spc="0" dirty="0">
                <a:solidFill>
                  <a:srgbClr val="464A54"/>
                </a:solidFill>
                <a:latin typeface="Verdana" panose="02020603050405020304" pitchFamily="2"/>
              </a:rPr>
              <a:t>  </a:t>
            </a:r>
          </a:p>
          <a:p>
            <a:pPr marL="457200" marR="0" indent="0" algn="l">
              <a:lnSpc>
                <a:spcPts val="1800"/>
              </a:lnSpc>
              <a:spcBef>
                <a:spcPts val="1505"/>
              </a:spcBef>
              <a:spcAft>
                <a:spcPts val="0"/>
              </a:spcAft>
            </a:pPr>
            <a:r>
              <a:rPr lang="en-US" sz="1500" spc="-15" dirty="0">
                <a:solidFill>
                  <a:srgbClr val="464A54"/>
                </a:solidFill>
                <a:latin typeface="Verdana" panose="02020603050405020304" pitchFamily="2"/>
              </a:rPr>
              <a:t>Model of Care presentation </a:t>
            </a:r>
          </a:p>
          <a:p>
            <a:pPr marL="457200" marR="0" indent="0" algn="l">
              <a:lnSpc>
                <a:spcPts val="1800"/>
              </a:lnSpc>
              <a:spcBef>
                <a:spcPts val="1120"/>
              </a:spcBef>
              <a:spcAft>
                <a:spcPts val="0"/>
              </a:spcAft>
            </a:pPr>
            <a:r>
              <a:rPr lang="en-US" sz="1500" u="sng" spc="-10" dirty="0">
                <a:solidFill>
                  <a:srgbClr val="0000FF"/>
                </a:solidFill>
                <a:latin typeface="Verdana" panose="02020603050405020304" pitchFamily="2"/>
              </a:rPr>
              <a:t>www.ArchCare.org/provider-annual-update/</a:t>
            </a:r>
            <a:r>
              <a:rPr lang="en-US" sz="1500" spc="-10" dirty="0">
                <a:solidFill>
                  <a:srgbClr val="464A54"/>
                </a:solidFill>
                <a:latin typeface="Verdana" panose="02020603050405020304" pitchFamily="2"/>
              </a:rPr>
              <a:t>  </a:t>
            </a:r>
          </a:p>
          <a:p>
            <a:pPr marL="457200" marR="0" indent="0" algn="l">
              <a:lnSpc>
                <a:spcPts val="1800"/>
              </a:lnSpc>
              <a:spcBef>
                <a:spcPts val="693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b="1" spc="-125" dirty="0">
                <a:solidFill>
                  <a:srgbClr val="464A54"/>
                </a:solidFill>
                <a:latin typeface="Verdana" panose="02020603050405020304" pitchFamily="2"/>
              </a:rPr>
              <a:t>Contact ArchCare Provider Services </a:t>
            </a:r>
          </a:p>
          <a:p>
            <a:pPr marL="457200" marR="0" indent="0" algn="l">
              <a:lnSpc>
                <a:spcPts val="1800"/>
              </a:lnSpc>
              <a:spcBef>
                <a:spcPts val="1150"/>
              </a:spcBef>
              <a:spcAft>
                <a:spcPts val="0"/>
              </a:spcAft>
            </a:pPr>
            <a:r>
              <a:rPr lang="en-US" sz="1500" b="1" spc="-150" dirty="0">
                <a:solidFill>
                  <a:srgbClr val="B3121C"/>
                </a:solidFill>
                <a:latin typeface="Verdana" panose="02020603050405020304" pitchFamily="2"/>
              </a:rPr>
              <a:t>1-800-373-3177 </a:t>
            </a:r>
          </a:p>
          <a:p>
            <a:pPr marL="457200" marR="0" indent="0" algn="l">
              <a:lnSpc>
                <a:spcPts val="1800"/>
              </a:lnSpc>
              <a:spcBef>
                <a:spcPts val="1145"/>
              </a:spcBef>
              <a:spcAft>
                <a:spcPts val="0"/>
              </a:spcAft>
            </a:pPr>
            <a:r>
              <a:rPr lang="en-US" sz="1500" b="1" spc="-100" dirty="0">
                <a:solidFill>
                  <a:srgbClr val="464A54"/>
                </a:solidFill>
                <a:latin typeface="Verdana" panose="02020603050405020304" pitchFamily="2"/>
              </a:rPr>
              <a:t>Monday to Friday, 9am–5pm </a:t>
            </a:r>
          </a:p>
          <a:p>
            <a:pPr marL="0" marR="0" indent="0" algn="l">
              <a:lnSpc>
                <a:spcPts val="2000"/>
              </a:lnSpc>
              <a:spcBef>
                <a:spcPts val="8640"/>
              </a:spcBef>
              <a:spcAft>
                <a:spcPts val="330"/>
              </a:spcAft>
              <a:tabLst>
                <a:tab pos="8869680" algn="r"/>
              </a:tabLst>
            </a:pPr>
            <a:r>
              <a:rPr lang="en-US" sz="1750" b="1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750" b="1" spc="0" dirty="0">
                <a:solidFill>
                  <a:srgbClr val="C00000"/>
                </a:solidFill>
                <a:latin typeface="Calibri" panose="02020603050405020304" pitchFamily="2"/>
              </a:rPr>
              <a:t>12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50165" y="948055"/>
            <a:ext cx="8915400" cy="5588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525" rIns="0" bIns="0" anchor="t"/>
          <a:lstStyle/>
          <a:p>
            <a:pPr marL="0" marR="0" indent="0" algn="ctr">
              <a:lnSpc>
                <a:spcPts val="3500"/>
              </a:lnSpc>
              <a:spcAft>
                <a:spcPts val="0"/>
              </a:spcAft>
            </a:pPr>
            <a:r>
              <a:rPr lang="en-US" sz="2950" b="1" spc="175" dirty="0">
                <a:solidFill>
                  <a:srgbClr val="464A54"/>
                </a:solidFill>
                <a:latin typeface="Tahoma" panose="02020603050405020304" pitchFamily="2"/>
              </a:rPr>
              <a:t>Thank you. </a:t>
            </a:r>
          </a:p>
          <a:p>
            <a:pPr marL="0" marR="0" indent="0" algn="ctr">
              <a:lnSpc>
                <a:spcPts val="3500"/>
              </a:lnSpc>
              <a:spcBef>
                <a:spcPts val="4180"/>
              </a:spcBef>
              <a:spcAft>
                <a:spcPts val="0"/>
              </a:spcAft>
            </a:pPr>
            <a:r>
              <a:rPr lang="en-US" sz="2950" spc="50" dirty="0">
                <a:solidFill>
                  <a:srgbClr val="464A54"/>
                </a:solidFill>
                <a:latin typeface="Tahoma" panose="02020603050405020304" pitchFamily="2"/>
              </a:rPr>
              <a:t>We value your partnership in delivering </a:t>
            </a:r>
          </a:p>
          <a:p>
            <a:pPr marL="0" marR="0" indent="0" algn="ctr">
              <a:lnSpc>
                <a:spcPts val="3500"/>
              </a:lnSpc>
              <a:spcBef>
                <a:spcPts val="510"/>
              </a:spcBef>
              <a:spcAft>
                <a:spcPts val="0"/>
              </a:spcAft>
            </a:pPr>
            <a:r>
              <a:rPr lang="en-US" sz="2950" spc="55" dirty="0">
                <a:solidFill>
                  <a:srgbClr val="464A54"/>
                </a:solidFill>
                <a:latin typeface="Tahoma" panose="02020603050405020304" pitchFamily="2"/>
              </a:rPr>
              <a:t>quality healthcare to our members. </a:t>
            </a:r>
          </a:p>
          <a:p>
            <a:pPr marL="0" marR="0" indent="0" algn="ctr">
              <a:lnSpc>
                <a:spcPts val="3500"/>
              </a:lnSpc>
              <a:spcBef>
                <a:spcPts val="4395"/>
              </a:spcBef>
              <a:spcAft>
                <a:spcPts val="0"/>
              </a:spcAft>
            </a:pPr>
            <a:r>
              <a:rPr lang="en-US" sz="2950" spc="55" dirty="0">
                <a:solidFill>
                  <a:srgbClr val="464A54"/>
                </a:solidFill>
                <a:latin typeface="Tahoma" panose="02020603050405020304" pitchFamily="2"/>
              </a:rPr>
              <a:t>Your participation is appreciated, and we look </a:t>
            </a:r>
          </a:p>
          <a:p>
            <a:pPr marL="0" marR="0" indent="0" algn="ctr">
              <a:lnSpc>
                <a:spcPts val="3500"/>
              </a:lnSpc>
              <a:spcBef>
                <a:spcPts val="150"/>
              </a:spcBef>
              <a:spcAft>
                <a:spcPts val="0"/>
              </a:spcAft>
            </a:pPr>
            <a:r>
              <a:rPr lang="en-US" sz="2950" spc="45" dirty="0">
                <a:solidFill>
                  <a:srgbClr val="464A54"/>
                </a:solidFill>
                <a:latin typeface="Tahoma" panose="02020603050405020304" pitchFamily="2"/>
              </a:rPr>
              <a:t>forward to working with you. </a:t>
            </a:r>
          </a:p>
          <a:p>
            <a:pPr marL="0" marR="0" indent="0" algn="ctr">
              <a:lnSpc>
                <a:spcPts val="3500"/>
              </a:lnSpc>
              <a:spcBef>
                <a:spcPts val="150"/>
              </a:spcBef>
              <a:spcAft>
                <a:spcPts val="0"/>
              </a:spcAft>
            </a:pPr>
            <a:r>
              <a:rPr lang="en-US" sz="2950" spc="45" dirty="0">
                <a:solidFill>
                  <a:srgbClr val="464A54"/>
                </a:solidFill>
                <a:latin typeface="Tahoma" panose="02020603050405020304" pitchFamily="2"/>
              </a:rPr>
              <a:t>Please submit completion attestation online:</a:t>
            </a:r>
          </a:p>
          <a:p>
            <a:pPr marL="0" marR="0" indent="0" algn="ctr">
              <a:lnSpc>
                <a:spcPts val="3500"/>
              </a:lnSpc>
              <a:spcBef>
                <a:spcPts val="150"/>
              </a:spcBef>
              <a:spcAft>
                <a:spcPts val="0"/>
              </a:spcAft>
            </a:pPr>
            <a:endParaRPr lang="en-US" sz="2950" spc="45" dirty="0">
              <a:solidFill>
                <a:srgbClr val="464A54"/>
              </a:solidFill>
              <a:latin typeface="Tahoma" panose="02020603050405020304" pitchFamily="2"/>
            </a:endParaRPr>
          </a:p>
          <a:p>
            <a:pPr marL="0" marR="0" indent="0" algn="ctr">
              <a:lnSpc>
                <a:spcPts val="3500"/>
              </a:lnSpc>
              <a:spcBef>
                <a:spcPts val="150"/>
              </a:spcBef>
              <a:spcAft>
                <a:spcPts val="0"/>
              </a:spcAft>
            </a:pPr>
            <a:endParaRPr lang="en-US" sz="2950" spc="45" dirty="0">
              <a:solidFill>
                <a:srgbClr val="464A54"/>
              </a:solidFill>
              <a:latin typeface="Tahoma" panose="02020603050405020304" pitchFamily="2"/>
            </a:endParaRPr>
          </a:p>
          <a:p>
            <a:pPr marL="0" marR="0" indent="0" algn="ctr">
              <a:lnSpc>
                <a:spcPts val="3500"/>
              </a:lnSpc>
              <a:spcBef>
                <a:spcPts val="150"/>
              </a:spcBef>
              <a:spcAft>
                <a:spcPts val="0"/>
              </a:spcAft>
            </a:pPr>
            <a:r>
              <a:rPr lang="en-US" sz="2950" spc="45" dirty="0">
                <a:solidFill>
                  <a:srgbClr val="464A54"/>
                </a:solidFill>
                <a:latin typeface="Tahoma" panose="02020603050405020304" pitchFamily="2"/>
              </a:rPr>
              <a:t> </a:t>
            </a:r>
          </a:p>
          <a:p>
            <a:pPr marL="0" marR="0" indent="0" algn="ctr">
              <a:lnSpc>
                <a:spcPts val="2400"/>
              </a:lnSpc>
              <a:spcBef>
                <a:spcPts val="55"/>
              </a:spcBef>
              <a:spcAft>
                <a:spcPts val="3215"/>
              </a:spcAft>
            </a:pPr>
            <a:r>
              <a:rPr lang="en-US" sz="2000" u="sng" spc="30" dirty="0">
                <a:solidFill>
                  <a:srgbClr val="0000FF"/>
                </a:solidFill>
                <a:latin typeface="Tahoma" panose="02020603050405020304" pitchFamily="2"/>
              </a:rPr>
              <a:t>https://www.archcare.org/forms/archcare-advantage-model-care-training</a:t>
            </a:r>
            <a:r>
              <a:rPr lang="en-US" sz="2000" spc="30" dirty="0">
                <a:solidFill>
                  <a:srgbClr val="C00000"/>
                </a:solidFill>
                <a:latin typeface="Tahoma" panose="02020603050405020304" pitchFamily="2"/>
              </a:rPr>
              <a:t>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50165" y="6536690"/>
            <a:ext cx="8915400" cy="321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0" marR="0" indent="0" algn="l">
              <a:lnSpc>
                <a:spcPts val="2000"/>
              </a:lnSpc>
              <a:spcAft>
                <a:spcPts val="330"/>
              </a:spcAft>
              <a:tabLst>
                <a:tab pos="8915400" algn="r"/>
              </a:tabLst>
            </a:pPr>
            <a:r>
              <a:rPr lang="en-US" sz="1750" b="1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750" b="1" spc="0" dirty="0">
                <a:solidFill>
                  <a:srgbClr val="C00000"/>
                </a:solidFill>
                <a:latin typeface="Calibri" panose="02020603050405020304" pitchFamily="2"/>
              </a:rPr>
              <a:t>13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>
          <a:xfrm>
            <a:off x="372110" y="177800"/>
            <a:ext cx="8255000" cy="1080770"/>
          </a:xfrm>
          <a:prstGeom prst="rect">
            <a:avLst/>
          </a:prstGeom>
          <a:solidFill>
            <a:srgbClr val="C00000"/>
          </a:solidFill>
          <a:ln w="24130" cmpd="sng">
            <a:solidFill>
              <a:srgbClr val="385D88"/>
            </a:solidFill>
            <a:prstDash val="solid"/>
          </a:ln>
        </p:spPr>
        <p:txBody>
          <a:bodyPr vert="horz" lIns="0" tIns="62865" rIns="0" bIns="0" anchor="t"/>
          <a:lstStyle/>
          <a:p>
            <a:pPr marL="0" marR="0" indent="0" algn="l">
              <a:lnSpc>
                <a:spcPts val="2400"/>
              </a:lnSpc>
              <a:spcAft>
                <a:spcPts val="5280"/>
              </a:spcAft>
            </a:pPr>
            <a:r>
              <a:rPr lang="en-US" sz="2300" b="1" spc="-170">
                <a:solidFill>
                  <a:srgbClr val="FFFFFF"/>
                </a:solidFill>
                <a:latin typeface="Calibri Light" panose="02020603050405020304" pitchFamily="2"/>
              </a:rPr>
              <a:t>Annual SNP Model of Care Training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372110" y="1441450"/>
            <a:ext cx="8255000" cy="28797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3200"/>
              </a:lnSpc>
              <a:spcAft>
                <a:spcPts val="0"/>
              </a:spcAft>
            </a:pPr>
            <a:r>
              <a:rPr lang="en-US" sz="2800" spc="-25">
                <a:solidFill>
                  <a:srgbClr val="000000"/>
                </a:solidFill>
                <a:latin typeface="Times New Roman" panose="02020603050405020304" pitchFamily="1"/>
              </a:rPr>
              <a:t>Course Attestation </a:t>
            </a:r>
          </a:p>
          <a:p>
            <a:pPr marL="0" marR="137160" indent="0" algn="l">
              <a:lnSpc>
                <a:spcPts val="2100"/>
              </a:lnSpc>
              <a:spcBef>
                <a:spcPts val="2680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In order to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acknowledge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your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completion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of this course, you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must review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the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acknowledgement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statement below and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sign and date, attesting you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have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completed review of all text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included </a:t>
            </a:r>
            <a:r>
              <a:rPr lang="en-US" sz="1850" spc="0">
                <a:solidFill>
                  <a:srgbClr val="000000"/>
                </a:solidFill>
                <a:latin typeface="Times New Roman" panose="02020603050405020304" pitchFamily="1"/>
              </a:rPr>
              <a:t>in </a:t>
            </a:r>
            <a:r>
              <a:rPr lang="en-US" sz="1800" spc="0">
                <a:solidFill>
                  <a:srgbClr val="000000"/>
                </a:solidFill>
                <a:latin typeface="Times New Roman" panose="02020603050405020304" pitchFamily="1"/>
              </a:rPr>
              <a:t>this course. </a:t>
            </a:r>
          </a:p>
          <a:p>
            <a:pPr marL="0" marR="1645920" indent="0" algn="l">
              <a:lnSpc>
                <a:spcPts val="2100"/>
              </a:lnSpc>
              <a:spcBef>
                <a:spcPts val="2090"/>
              </a:spcBef>
              <a:spcAft>
                <a:spcPts val="4165"/>
              </a:spcAft>
            </a:pPr>
            <a:r>
              <a:rPr lang="en-US" sz="1850" spc="0">
                <a:solidFill>
                  <a:srgbClr val="C00000"/>
                </a:solidFill>
                <a:latin typeface="Times New Roman" panose="02020603050405020304" pitchFamily="1"/>
              </a:rPr>
              <a:t>I have completed the Annual SNP Model of Care Training by reviewing all information in the training document.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72110" y="4321175"/>
            <a:ext cx="8255000" cy="8229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9690" rIns="0" bIns="0" anchor="t">
            <a:normAutofit fontScale="97500"/>
          </a:bodyPr>
          <a:lstStyle/>
          <a:p>
            <a:pPr marL="91440" marR="0" indent="0" algn="l">
              <a:lnSpc>
                <a:spcPts val="1800"/>
              </a:lnSpc>
              <a:spcAft>
                <a:spcPts val="4125"/>
              </a:spcAft>
              <a:tabLst>
                <a:tab pos="5577840" algn="l"/>
              </a:tabLst>
            </a:pPr>
            <a:r>
              <a:rPr lang="en-US" sz="1750" b="1" spc="50">
                <a:solidFill>
                  <a:srgbClr val="000000"/>
                </a:solidFill>
                <a:latin typeface="Calibri" panose="02020603050405020304" pitchFamily="2"/>
              </a:rPr>
              <a:t>Date Tax Identification Number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372110" y="5144135"/>
            <a:ext cx="8255000" cy="8229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9690" rIns="0" bIns="0" anchor="t">
            <a:normAutofit fontScale="97500"/>
          </a:bodyPr>
          <a:lstStyle/>
          <a:p>
            <a:pPr marL="91440" marR="0" indent="0" algn="l">
              <a:lnSpc>
                <a:spcPts val="1800"/>
              </a:lnSpc>
              <a:spcAft>
                <a:spcPts val="4125"/>
              </a:spcAft>
              <a:tabLst>
                <a:tab pos="5623560" algn="l"/>
              </a:tabLst>
            </a:pPr>
            <a:r>
              <a:rPr lang="en-US" sz="1750" b="1" spc="25">
                <a:solidFill>
                  <a:srgbClr val="000000"/>
                </a:solidFill>
                <a:latin typeface="Calibri" panose="02020603050405020304" pitchFamily="2"/>
              </a:rPr>
              <a:t>Print Name of Practice or Company National Provider Identifier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372110" y="5967095"/>
            <a:ext cx="8255000" cy="3067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9690" rIns="0" bIns="0" anchor="t">
            <a:normAutofit fontScale="97500"/>
          </a:bodyPr>
          <a:lstStyle/>
          <a:p>
            <a:pPr marL="91440" marR="0" indent="0" algn="l">
              <a:lnSpc>
                <a:spcPts val="1800"/>
              </a:lnSpc>
              <a:spcAft>
                <a:spcPts val="95"/>
              </a:spcAft>
            </a:pPr>
            <a:r>
              <a:rPr lang="en-US" sz="1750" b="1" spc="0">
                <a:solidFill>
                  <a:srgbClr val="000000"/>
                </a:solidFill>
                <a:latin typeface="Calibri" panose="02020603050405020304" pitchFamily="2"/>
              </a:rPr>
              <a:t>Signature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" y="4331335"/>
            <a:ext cx="2289810" cy="0"/>
          </a:xfrm>
          <a:prstGeom prst="line">
            <a:avLst/>
          </a:prstGeom>
          <a:ln w="18415" cmpd="sng">
            <a:solidFill>
              <a:srgbClr val="000000"/>
            </a:solidFill>
          </a:ln>
        </p:spPr>
      </p:cxnSp>
      <p:cxnSp>
        <p:nvCxnSpPr>
          <p:cNvPr id="8" name="Straight Connector 7"/>
          <p:cNvCxnSpPr/>
          <p:nvPr/>
        </p:nvCxnSpPr>
        <p:spPr>
          <a:xfrm>
            <a:off x="5958840" y="4331335"/>
            <a:ext cx="2292985" cy="0"/>
          </a:xfrm>
          <a:prstGeom prst="line">
            <a:avLst/>
          </a:prstGeom>
          <a:ln w="18415" cmpd="sng">
            <a:solidFill>
              <a:srgbClr val="000000"/>
            </a:solidFill>
          </a:ln>
        </p:spPr>
      </p:cxnSp>
      <p:cxnSp>
        <p:nvCxnSpPr>
          <p:cNvPr id="9" name="Straight Connector 8"/>
          <p:cNvCxnSpPr/>
          <p:nvPr/>
        </p:nvCxnSpPr>
        <p:spPr>
          <a:xfrm>
            <a:off x="472440" y="5154295"/>
            <a:ext cx="3319780" cy="0"/>
          </a:xfrm>
          <a:prstGeom prst="line">
            <a:avLst/>
          </a:prstGeom>
          <a:ln w="18415" cmpd="sng">
            <a:solidFill>
              <a:srgbClr val="000000"/>
            </a:solidFill>
          </a:ln>
        </p:spPr>
      </p:cxnSp>
      <p:cxnSp>
        <p:nvCxnSpPr>
          <p:cNvPr id="10" name="Straight Connector 9"/>
          <p:cNvCxnSpPr/>
          <p:nvPr/>
        </p:nvCxnSpPr>
        <p:spPr>
          <a:xfrm>
            <a:off x="5958840" y="5154295"/>
            <a:ext cx="2405380" cy="0"/>
          </a:xfrm>
          <a:prstGeom prst="line">
            <a:avLst/>
          </a:prstGeom>
          <a:ln w="18415" cmpd="sng">
            <a:solidFill>
              <a:srgbClr val="000000"/>
            </a:solidFill>
          </a:ln>
        </p:spPr>
      </p:cxnSp>
      <p:cxnSp>
        <p:nvCxnSpPr>
          <p:cNvPr id="11" name="Straight Connector 10"/>
          <p:cNvCxnSpPr/>
          <p:nvPr/>
        </p:nvCxnSpPr>
        <p:spPr>
          <a:xfrm>
            <a:off x="472440" y="5977255"/>
            <a:ext cx="3319780" cy="0"/>
          </a:xfrm>
          <a:prstGeom prst="line">
            <a:avLst/>
          </a:prstGeom>
          <a:ln w="18415" cmpd="sng">
            <a:solidFill>
              <a:srgbClr val="000000"/>
            </a:solidFill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2218690" y="3161030"/>
            <a:ext cx="4758055" cy="360870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43840" y="63500"/>
          <a:ext cx="8851265" cy="755650"/>
        </p:xfrm>
        <a:graphic>
          <a:graphicData uri="http://schemas.openxmlformats.org/drawingml/2006/table">
            <a:tbl>
              <a:tblPr/>
              <a:tblGrid>
                <a:gridCol w="694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5647690" indent="0" algn="r">
                        <a:lnSpc>
                          <a:spcPts val="2600"/>
                        </a:lnSpc>
                        <a:spcBef>
                          <a:spcPts val="1920"/>
                        </a:spcBef>
                        <a:spcAft>
                          <a:spcPts val="1360"/>
                        </a:spcAft>
                      </a:pPr>
                      <a:r>
                        <a:rPr lang="en-US" sz="2350" b="1" spc="-80">
                          <a:solidFill>
                            <a:srgbClr val="C00001"/>
                          </a:solidFill>
                          <a:latin typeface="Franklin Gothic Medium Cond" panose="02020603050405020304" pitchFamily="2"/>
                        </a:rPr>
                        <a:t>Our Mission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328930" y="1033145"/>
            <a:ext cx="8516620" cy="1947545"/>
          </a:xfrm>
          <a:prstGeom prst="rect">
            <a:avLst/>
          </a:prstGeom>
          <a:noFill/>
          <a:ln w="8890" cmpd="sng">
            <a:solidFill>
              <a:srgbClr val="000000"/>
            </a:solidFill>
            <a:prstDash val="solid"/>
          </a:ln>
        </p:spPr>
        <p:txBody>
          <a:bodyPr vert="horz" lIns="0" tIns="24765" rIns="0" bIns="0" anchor="t"/>
          <a:lstStyle/>
          <a:p>
            <a:pPr marL="0" marR="0" indent="0" algn="ctr">
              <a:lnSpc>
                <a:spcPts val="2900"/>
              </a:lnSpc>
              <a:spcAft>
                <a:spcPts val="600"/>
              </a:spcAft>
            </a:pPr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The mission of ArchCare, the Continuing Care Community of the </a:t>
            </a:r>
            <a:br/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Archdiocese of New York, is to foster and provide faith-based holistic </a:t>
            </a:r>
            <a:br/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care to frail and vulnerable people unable to fully care for themselves. </a:t>
            </a:r>
            <a:br/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Through shared commitments, ArchCare seeks to improve the </a:t>
            </a:r>
            <a:br/>
            <a:r>
              <a:rPr lang="en-US" sz="2350" spc="0">
                <a:solidFill>
                  <a:srgbClr val="000000"/>
                </a:solidFill>
                <a:latin typeface="Franklin Gothic Medium Cond" panose="02020603050405020304" pitchFamily="2"/>
              </a:rPr>
              <a:t>quality of the lives of those individuals and their families.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85090" y="6598920"/>
            <a:ext cx="8737600" cy="2590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325"/>
              </a:spcAft>
              <a:tabLst>
                <a:tab pos="8732520" algn="r"/>
              </a:tabLst>
            </a:pPr>
            <a:r>
              <a:rPr lang="en-US" sz="1750" b="1" spc="0" dirty="0">
                <a:solidFill>
                  <a:srgbClr val="C00001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750" b="1" spc="0" dirty="0">
                <a:solidFill>
                  <a:srgbClr val="C00001"/>
                </a:solidFill>
                <a:latin typeface="Calibri" panose="02020603050405020304" pitchFamily="2"/>
              </a:rPr>
              <a:t>2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3C3C5"/>
            </a:solidFill>
          </a:ln>
        </p:spPr>
      </p:cxnSp>
      <p:cxnSp>
        <p:nvCxnSpPr>
          <p:cNvPr id="10" name="Straight Connector 9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63500"/>
          <a:ext cx="8866505" cy="755650"/>
        </p:xfrm>
        <a:graphic>
          <a:graphicData uri="http://schemas.openxmlformats.org/drawingml/2006/table">
            <a:tbl>
              <a:tblPr/>
              <a:tblGrid>
                <a:gridCol w="6964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6120130" indent="0" algn="r">
                        <a:lnSpc>
                          <a:spcPts val="2600"/>
                        </a:lnSpc>
                        <a:spcBef>
                          <a:spcPts val="1920"/>
                        </a:spcBef>
                        <a:spcAft>
                          <a:spcPts val="1415"/>
                        </a:spcAft>
                      </a:pPr>
                      <a:r>
                        <a:rPr lang="en-US" sz="2350" b="1" spc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</a:rPr>
                        <a:t>Agenda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85090" y="1855470"/>
            <a:ext cx="8737600" cy="5002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/>
          <a:lstStyle/>
          <a:p>
            <a:pPr marL="32004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1950" b="1" spc="45" dirty="0">
                <a:solidFill>
                  <a:srgbClr val="464A54"/>
                </a:solidFill>
                <a:latin typeface="Tahoma" panose="02020603050405020304" pitchFamily="2"/>
              </a:rPr>
              <a:t>Training Objective: </a:t>
            </a:r>
          </a:p>
          <a:p>
            <a:pPr marL="320040" marR="594360" indent="0" algn="l">
              <a:lnSpc>
                <a:spcPts val="2100"/>
              </a:lnSpc>
              <a:spcBef>
                <a:spcPts val="95"/>
              </a:spcBef>
              <a:spcAft>
                <a:spcPts val="0"/>
              </a:spcAft>
            </a:pPr>
            <a:r>
              <a:rPr lang="en-US" sz="1650" spc="0" dirty="0">
                <a:solidFill>
                  <a:srgbClr val="464A54"/>
                </a:solidFill>
                <a:latin typeface="Tahoma" panose="02020603050405020304" pitchFamily="2"/>
              </a:rPr>
              <a:t>Educate all providers, delegated vendors, and appropriate staff on the ArchCare Special Needs Plan (SNP) Model of Care, the goal of which is to enhance </a:t>
            </a:r>
          </a:p>
          <a:p>
            <a:pPr marL="32004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50" spc="35" dirty="0">
                <a:solidFill>
                  <a:srgbClr val="464A54"/>
                </a:solidFill>
                <a:latin typeface="Tahoma" panose="02020603050405020304" pitchFamily="2"/>
              </a:rPr>
              <a:t>member health outcomes through the use of an integrated care delivery system. </a:t>
            </a:r>
          </a:p>
          <a:p>
            <a:pPr marL="731520" marR="0" indent="320040" algn="l">
              <a:lnSpc>
                <a:spcPts val="2100"/>
              </a:lnSpc>
              <a:spcBef>
                <a:spcPts val="53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 dirty="0">
                <a:solidFill>
                  <a:srgbClr val="464A54"/>
                </a:solidFill>
                <a:latin typeface="Tahoma" panose="02020603050405020304" pitchFamily="2"/>
              </a:rPr>
              <a:t>SNP Background </a:t>
            </a:r>
          </a:p>
          <a:p>
            <a:pPr marL="731520" marR="0" indent="320040" algn="l">
              <a:lnSpc>
                <a:spcPts val="2100"/>
              </a:lnSpc>
              <a:spcBef>
                <a:spcPts val="58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50" dirty="0">
                <a:solidFill>
                  <a:srgbClr val="464A54"/>
                </a:solidFill>
                <a:latin typeface="Tahoma" panose="02020603050405020304" pitchFamily="2"/>
              </a:rPr>
              <a:t>ArchCare SNP Model of Care </a:t>
            </a:r>
          </a:p>
          <a:p>
            <a:pPr marL="731520" marR="0" indent="320040" algn="l">
              <a:lnSpc>
                <a:spcPts val="2100"/>
              </a:lnSpc>
              <a:spcBef>
                <a:spcPts val="56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60" dirty="0">
                <a:solidFill>
                  <a:srgbClr val="464A54"/>
                </a:solidFill>
                <a:latin typeface="Tahoma" panose="02020603050405020304" pitchFamily="2"/>
              </a:rPr>
              <a:t>How Does MOC Work? </a:t>
            </a:r>
          </a:p>
          <a:p>
            <a:pPr marL="731520" marR="0" indent="320040" algn="l">
              <a:lnSpc>
                <a:spcPts val="2100"/>
              </a:lnSpc>
              <a:spcBef>
                <a:spcPts val="59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45" dirty="0">
                <a:solidFill>
                  <a:srgbClr val="464A54"/>
                </a:solidFill>
                <a:latin typeface="Tahoma" panose="02020603050405020304" pitchFamily="2"/>
              </a:rPr>
              <a:t>Care Coordination </a:t>
            </a:r>
          </a:p>
          <a:p>
            <a:pPr marL="731520" marR="0" indent="320040" algn="l">
              <a:lnSpc>
                <a:spcPts val="2100"/>
              </a:lnSpc>
              <a:spcBef>
                <a:spcPts val="56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60" dirty="0">
                <a:solidFill>
                  <a:srgbClr val="464A54"/>
                </a:solidFill>
                <a:latin typeface="Tahoma" panose="02020603050405020304" pitchFamily="2"/>
              </a:rPr>
              <a:t>Quality Measurement and Performance Improvement </a:t>
            </a:r>
          </a:p>
          <a:p>
            <a:pPr marL="731520" marR="0" indent="320040" algn="l">
              <a:lnSpc>
                <a:spcPts val="2100"/>
              </a:lnSpc>
              <a:spcBef>
                <a:spcPts val="59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45" dirty="0">
                <a:solidFill>
                  <a:srgbClr val="464A54"/>
                </a:solidFill>
                <a:latin typeface="Tahoma" panose="02020603050405020304" pitchFamily="2"/>
              </a:rPr>
              <a:t>Role and Responsibilities of Providers </a:t>
            </a:r>
          </a:p>
          <a:p>
            <a:pPr marL="0" marR="0" indent="0" algn="l">
              <a:lnSpc>
                <a:spcPts val="2100"/>
              </a:lnSpc>
              <a:spcBef>
                <a:spcPts val="11995"/>
              </a:spcBef>
              <a:spcAft>
                <a:spcPts val="310"/>
              </a:spcAft>
              <a:tabLst>
                <a:tab pos="8732520" algn="r"/>
              </a:tabLst>
            </a:pPr>
            <a:r>
              <a:rPr lang="en-US" sz="1750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800" spc="0" dirty="0">
                <a:solidFill>
                  <a:srgbClr val="C00000"/>
                </a:solidFill>
                <a:latin typeface="Calibri" panose="02020603050405020304" pitchFamily="2"/>
              </a:rPr>
              <a:t>3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733939"/>
              </p:ext>
            </p:extLst>
          </p:nvPr>
        </p:nvGraphicFramePr>
        <p:xfrm>
          <a:off x="237490" y="63500"/>
          <a:ext cx="8857615" cy="755650"/>
        </p:xfrm>
        <a:graphic>
          <a:graphicData uri="http://schemas.openxmlformats.org/drawingml/2006/table">
            <a:tbl>
              <a:tblPr/>
              <a:tblGrid>
                <a:gridCol w="695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5083810" indent="0" algn="r">
                        <a:lnSpc>
                          <a:spcPts val="2500"/>
                        </a:lnSpc>
                        <a:spcBef>
                          <a:spcPts val="2035"/>
                        </a:spcBef>
                        <a:spcAft>
                          <a:spcPts val="1330"/>
                        </a:spcAft>
                      </a:pPr>
                      <a:r>
                        <a:rPr lang="en-US" sz="2350" b="1" spc="0" dirty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  <a:ea typeface="+mn-ea"/>
                          <a:cs typeface="+mn-cs"/>
                        </a:rPr>
                        <a:t>SNP Background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265430" y="1513840"/>
            <a:ext cx="6172200" cy="5016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/>
          <a:lstStyle/>
          <a:p>
            <a:pPr marL="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700" b="1" spc="0">
                <a:solidFill>
                  <a:srgbClr val="464A54"/>
                </a:solidFill>
                <a:latin typeface="Verdana" panose="02020603050405020304" pitchFamily="2"/>
              </a:rPr>
              <a:t>What is a Special Needs Plan? </a:t>
            </a:r>
          </a:p>
          <a:p>
            <a:pPr marL="0" marR="0" indent="0" algn="l">
              <a:lnSpc>
                <a:spcPts val="1500"/>
              </a:lnSpc>
              <a:spcBef>
                <a:spcPts val="550"/>
              </a:spcBef>
              <a:spcAft>
                <a:spcPts val="0"/>
              </a:spcAft>
            </a:pPr>
            <a:r>
              <a:rPr lang="en-US" sz="1300" spc="-10">
                <a:solidFill>
                  <a:srgbClr val="464A54"/>
                </a:solidFill>
                <a:latin typeface="Verdana" panose="02020603050405020304" pitchFamily="2"/>
              </a:rPr>
              <a:t>Congress created Special Needs Plans (SNP) in the Medicare </a:t>
            </a:r>
          </a:p>
          <a:p>
            <a:pPr marL="0" marR="22860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spc="-20">
                <a:solidFill>
                  <a:srgbClr val="464A54"/>
                </a:solidFill>
                <a:latin typeface="Verdana" panose="02020603050405020304" pitchFamily="2"/>
              </a:rPr>
              <a:t>Modernization Act (MMA) of 2003 as a new type of Medicare managed care plan focused on certain vulnerable groups of Medicare beneficiaries. </a:t>
            </a:r>
          </a:p>
          <a:p>
            <a:pPr marL="0" marR="0" indent="0" algn="l">
              <a:lnSpc>
                <a:spcPts val="2000"/>
              </a:lnSpc>
              <a:spcBef>
                <a:spcPts val="3380"/>
              </a:spcBef>
              <a:spcAft>
                <a:spcPts val="0"/>
              </a:spcAft>
            </a:pPr>
            <a:r>
              <a:rPr lang="en-US" sz="1700" b="1" spc="0">
                <a:solidFill>
                  <a:srgbClr val="464A54"/>
                </a:solidFill>
                <a:latin typeface="Verdana" panose="02020603050405020304" pitchFamily="2"/>
              </a:rPr>
              <a:t>What is Model of Care? </a:t>
            </a:r>
          </a:p>
          <a:p>
            <a:pPr marL="0" marR="0" indent="0" algn="l">
              <a:lnSpc>
                <a:spcPts val="1900"/>
              </a:lnSpc>
              <a:spcBef>
                <a:spcPts val="195"/>
              </a:spcBef>
              <a:spcAft>
                <a:spcPts val="0"/>
              </a:spcAft>
            </a:pPr>
            <a:r>
              <a:rPr lang="en-US" sz="1300" spc="0">
                <a:solidFill>
                  <a:srgbClr val="464A54"/>
                </a:solidFill>
                <a:latin typeface="Verdana" panose="02020603050405020304" pitchFamily="2"/>
              </a:rPr>
              <a:t>Model of Care (MOC) is the basic framework under which the SNP will identify and meet the needs of each of its enrollees. </a:t>
            </a:r>
          </a:p>
          <a:p>
            <a:pPr marL="0" marR="1325880" indent="0" algn="l">
              <a:lnSpc>
                <a:spcPts val="1700"/>
              </a:lnSpc>
              <a:spcBef>
                <a:spcPts val="2040"/>
              </a:spcBef>
              <a:spcAft>
                <a:spcPts val="0"/>
              </a:spcAft>
            </a:pPr>
            <a:r>
              <a:rPr lang="en-US" sz="1300" spc="0">
                <a:solidFill>
                  <a:srgbClr val="464A54"/>
                </a:solidFill>
                <a:latin typeface="Verdana" panose="02020603050405020304" pitchFamily="2"/>
              </a:rPr>
              <a:t>The MOC requirements comprise the following clinical and nonclinical standards: </a:t>
            </a:r>
          </a:p>
          <a:p>
            <a:pPr marL="0" marR="0" indent="228600" algn="l">
              <a:lnSpc>
                <a:spcPts val="1500"/>
              </a:lnSpc>
              <a:spcBef>
                <a:spcPts val="2205"/>
              </a:spcBef>
              <a:spcAft>
                <a:spcPts val="0"/>
              </a:spcAft>
              <a:buFont typeface="Symbol"/>
              <a:buChar char="·"/>
            </a:pPr>
            <a:r>
              <a:rPr lang="en-US" sz="1300" spc="-20">
                <a:solidFill>
                  <a:srgbClr val="464A54"/>
                </a:solidFill>
                <a:latin typeface="Verdana" panose="02020603050405020304" pitchFamily="2"/>
              </a:rPr>
              <a:t>Description of the SNP Population </a:t>
            </a:r>
          </a:p>
          <a:p>
            <a:pPr marL="0" marR="0" indent="228600" algn="l">
              <a:lnSpc>
                <a:spcPts val="1500"/>
              </a:lnSpc>
              <a:spcBef>
                <a:spcPts val="2205"/>
              </a:spcBef>
              <a:spcAft>
                <a:spcPts val="0"/>
              </a:spcAft>
              <a:buFont typeface="Symbol"/>
              <a:buChar char="·"/>
            </a:pPr>
            <a:r>
              <a:rPr lang="en-US" sz="1300" spc="-25">
                <a:solidFill>
                  <a:srgbClr val="464A54"/>
                </a:solidFill>
                <a:latin typeface="Verdana" panose="02020603050405020304" pitchFamily="2"/>
              </a:rPr>
              <a:t>Care Coordination </a:t>
            </a:r>
          </a:p>
          <a:p>
            <a:pPr marL="0" marR="0" indent="228600" algn="l">
              <a:lnSpc>
                <a:spcPts val="1500"/>
              </a:lnSpc>
              <a:spcBef>
                <a:spcPts val="2180"/>
              </a:spcBef>
              <a:spcAft>
                <a:spcPts val="0"/>
              </a:spcAft>
              <a:buFont typeface="Symbol"/>
              <a:buChar char="·"/>
            </a:pPr>
            <a:r>
              <a:rPr lang="en-US" sz="1300" spc="-15">
                <a:solidFill>
                  <a:srgbClr val="464A54"/>
                </a:solidFill>
                <a:latin typeface="Verdana" panose="02020603050405020304" pitchFamily="2"/>
              </a:rPr>
              <a:t>SNP Provider Network </a:t>
            </a:r>
          </a:p>
          <a:p>
            <a:pPr marL="0" marR="0" indent="228600" algn="l">
              <a:lnSpc>
                <a:spcPts val="1500"/>
              </a:lnSpc>
              <a:spcBef>
                <a:spcPts val="2205"/>
              </a:spcBef>
              <a:spcAft>
                <a:spcPts val="1795"/>
              </a:spcAft>
              <a:buFont typeface="Symbol"/>
              <a:buChar char="·"/>
            </a:pPr>
            <a:r>
              <a:rPr lang="en-US" sz="1300" spc="-5">
                <a:solidFill>
                  <a:srgbClr val="464A54"/>
                </a:solidFill>
                <a:latin typeface="Verdana" panose="02020603050405020304" pitchFamily="2"/>
              </a:rPr>
              <a:t>MOC Quality Measurement &amp; Performance Improvement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6693535" y="2112010"/>
            <a:ext cx="2310130" cy="3258820"/>
          </a:xfrm>
          <a:prstGeom prst="rect">
            <a:avLst/>
          </a:prstGeom>
          <a:solidFill>
            <a:srgbClr val="DEEBF7"/>
          </a:solidFill>
          <a:ln w="0" cmpd="sng">
            <a:noFill/>
            <a:prstDash val="solid"/>
          </a:ln>
        </p:spPr>
        <p:txBody>
          <a:bodyPr vert="horz" lIns="0" tIns="242570" rIns="0" bIns="0" anchor="t">
            <a:normAutofit/>
          </a:bodyPr>
          <a:lstStyle/>
          <a:p>
            <a:pPr marL="91440" marR="0" indent="0" algn="l">
              <a:lnSpc>
                <a:spcPts val="2600"/>
              </a:lnSpc>
              <a:spcAft>
                <a:spcPts val="0"/>
              </a:spcAft>
            </a:pPr>
            <a:r>
              <a:rPr lang="en-US" sz="1250" b="1" spc="0">
                <a:solidFill>
                  <a:srgbClr val="464A54"/>
                </a:solidFill>
                <a:latin typeface="Arial" panose="02020603050405020304" pitchFamily="2"/>
              </a:rPr>
              <a:t>SNP CLASSIFICATIONS Chronic SNP (C-SNP) </a:t>
            </a:r>
            <a:r>
              <a:rPr lang="en-US" sz="1450" spc="0">
                <a:solidFill>
                  <a:srgbClr val="464A54"/>
                </a:solidFill>
                <a:latin typeface="Arial" panose="02020603050405020304" pitchFamily="2"/>
              </a:rPr>
              <a:t>- </a:t>
            </a:r>
          </a:p>
          <a:p>
            <a:pPr marL="91440" marR="0" indent="0" algn="l">
              <a:lnSpc>
                <a:spcPts val="1300"/>
              </a:lnSpc>
              <a:spcBef>
                <a:spcPts val="125"/>
              </a:spcBef>
              <a:spcAft>
                <a:spcPts val="0"/>
              </a:spcAft>
            </a:pPr>
            <a:r>
              <a:rPr lang="en-US" sz="1000" spc="0">
                <a:solidFill>
                  <a:srgbClr val="464A54"/>
                </a:solidFill>
                <a:latin typeface="Verdana" panose="02020603050405020304" pitchFamily="2"/>
              </a:rPr>
              <a:t>for </a:t>
            </a:r>
            <a:r>
              <a:rPr lang="en-US" sz="1000" b="1" spc="0">
                <a:solidFill>
                  <a:srgbClr val="464A54"/>
                </a:solidFill>
                <a:latin typeface="Verdana" panose="02020603050405020304" pitchFamily="2"/>
              </a:rPr>
              <a:t>individuals with</a:t>
            </a:r>
            <a:r>
              <a:rPr lang="en-US" sz="1000" b="1" spc="0">
                <a:solidFill>
                  <a:srgbClr val="006FC0"/>
                </a:solidFill>
                <a:latin typeface="Verdana" panose="02020603050405020304" pitchFamily="2"/>
              </a:rPr>
              <a:t> severe </a:t>
            </a:r>
            <a:br/>
            <a:r>
              <a:rPr lang="en-US" sz="1000" b="1" spc="0">
                <a:solidFill>
                  <a:srgbClr val="006FC0"/>
                </a:solidFill>
                <a:latin typeface="Verdana" panose="02020603050405020304" pitchFamily="2"/>
              </a:rPr>
              <a:t>or chronic</a:t>
            </a:r>
            <a:r>
              <a:rPr lang="en-US" sz="1000" b="1" spc="0">
                <a:solidFill>
                  <a:srgbClr val="464A54"/>
                </a:solidFill>
                <a:latin typeface="Verdana" panose="02020603050405020304" pitchFamily="2"/>
              </a:rPr>
              <a:t> conditions </a:t>
            </a:r>
          </a:p>
          <a:p>
            <a:pPr marL="91440" marR="0" indent="0" algn="l">
              <a:lnSpc>
                <a:spcPts val="1700"/>
              </a:lnSpc>
              <a:spcBef>
                <a:spcPts val="1090"/>
              </a:spcBef>
              <a:spcAft>
                <a:spcPts val="0"/>
              </a:spcAft>
            </a:pPr>
            <a:r>
              <a:rPr lang="en-US" sz="1250" b="1" spc="-15">
                <a:solidFill>
                  <a:srgbClr val="464A54"/>
                </a:solidFill>
                <a:latin typeface="Arial" panose="02020603050405020304" pitchFamily="2"/>
              </a:rPr>
              <a:t>Institutional SNP (I-SNP) </a:t>
            </a:r>
            <a:r>
              <a:rPr lang="en-US" sz="1450" spc="-15">
                <a:solidFill>
                  <a:srgbClr val="464A54"/>
                </a:solidFill>
                <a:latin typeface="Arial" panose="02020603050405020304" pitchFamily="2"/>
              </a:rPr>
              <a:t>- </a:t>
            </a:r>
          </a:p>
          <a:p>
            <a:pPr marL="91440" marR="0" indent="0" algn="l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spc="-70">
                <a:solidFill>
                  <a:srgbClr val="464A54"/>
                </a:solidFill>
                <a:latin typeface="Verdana" panose="02020603050405020304" pitchFamily="2"/>
              </a:rPr>
              <a:t>for individuals who are </a:t>
            </a:r>
          </a:p>
          <a:p>
            <a:pPr marL="91440" marR="0" indent="0" algn="l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spc="0">
                <a:solidFill>
                  <a:srgbClr val="006FC0"/>
                </a:solidFill>
                <a:latin typeface="Verdana" panose="02020603050405020304" pitchFamily="2"/>
              </a:rPr>
              <a:t>institutionalized</a:t>
            </a:r>
            <a:r>
              <a:rPr lang="en-US" sz="1000" b="1" spc="0">
                <a:solidFill>
                  <a:srgbClr val="464A54"/>
                </a:solidFill>
                <a:latin typeface="Verdana" panose="02020603050405020304" pitchFamily="2"/>
              </a:rPr>
              <a:t> or eligible </a:t>
            </a:r>
            <a:r>
              <a:rPr lang="en-US" sz="1000" spc="0">
                <a:solidFill>
                  <a:srgbClr val="464A54"/>
                </a:solidFill>
                <a:latin typeface="Verdana" panose="02020603050405020304" pitchFamily="2"/>
              </a:rPr>
              <a:t>for nursing </a:t>
            </a:r>
            <a:r>
              <a:rPr lang="en-US" sz="1000" b="1" spc="0">
                <a:solidFill>
                  <a:srgbClr val="464A54"/>
                </a:solidFill>
                <a:latin typeface="Verdana" panose="02020603050405020304" pitchFamily="2"/>
              </a:rPr>
              <a:t>home care </a:t>
            </a:r>
          </a:p>
          <a:p>
            <a:pPr marL="91440" marR="274320" indent="0" algn="l">
              <a:lnSpc>
                <a:spcPts val="1200"/>
              </a:lnSpc>
              <a:spcBef>
                <a:spcPts val="1305"/>
              </a:spcBef>
              <a:spcAft>
                <a:spcPts val="5610"/>
              </a:spcAft>
            </a:pPr>
            <a:r>
              <a:rPr lang="en-US" sz="1250" b="1" spc="-70">
                <a:solidFill>
                  <a:srgbClr val="464A54"/>
                </a:solidFill>
                <a:latin typeface="Arial" panose="02020603050405020304" pitchFamily="2"/>
              </a:rPr>
              <a:t>Dual Eligible SNP (D-SNP) - </a:t>
            </a:r>
            <a:r>
              <a:rPr lang="en-US" sz="1000" b="1" spc="-70">
                <a:solidFill>
                  <a:srgbClr val="464A54"/>
                </a:solidFill>
                <a:latin typeface="Verdana" panose="02020603050405020304" pitchFamily="2"/>
              </a:rPr>
              <a:t>for dual-eligible individuals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82550" y="6530340"/>
            <a:ext cx="8737600" cy="3276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2100"/>
              </a:lnSpc>
              <a:spcAft>
                <a:spcPts val="310"/>
              </a:spcAft>
              <a:tabLst>
                <a:tab pos="8732520" algn="r"/>
              </a:tabLst>
            </a:pPr>
            <a:r>
              <a:rPr lang="en-US" sz="1750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800" spc="0" dirty="0">
                <a:solidFill>
                  <a:srgbClr val="C00000"/>
                </a:solidFill>
                <a:latin typeface="Calibri" panose="02020603050405020304" pitchFamily="2"/>
              </a:rPr>
              <a:t>4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  <p:cxnSp>
        <p:nvCxnSpPr>
          <p:cNvPr id="9" name="Straight Connector 8"/>
          <p:cNvCxnSpPr/>
          <p:nvPr/>
        </p:nvCxnSpPr>
        <p:spPr>
          <a:xfrm>
            <a:off x="6925310" y="2697480"/>
            <a:ext cx="1847215" cy="0"/>
          </a:xfrm>
          <a:prstGeom prst="line">
            <a:avLst/>
          </a:prstGeom>
          <a:ln w="12065" cmpd="sng">
            <a:solidFill>
              <a:srgbClr val="464A54"/>
            </a:solidFill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817004"/>
              </p:ext>
            </p:extLst>
          </p:nvPr>
        </p:nvGraphicFramePr>
        <p:xfrm>
          <a:off x="0" y="63500"/>
          <a:ext cx="9144000" cy="755650"/>
        </p:xfrm>
        <a:graphic>
          <a:graphicData uri="http://schemas.openxmlformats.org/drawingml/2006/table">
            <a:tbl>
              <a:tblPr/>
              <a:tblGrid>
                <a:gridCol w="719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3797935" indent="0" algn="r">
                        <a:lnSpc>
                          <a:spcPts val="2600"/>
                        </a:lnSpc>
                        <a:spcBef>
                          <a:spcPts val="1920"/>
                        </a:spcBef>
                        <a:spcAft>
                          <a:spcPts val="1360"/>
                        </a:spcAft>
                      </a:pPr>
                      <a:r>
                        <a:rPr lang="en-US" sz="2350" b="1" spc="0" dirty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</a:rPr>
                        <a:t>ArchCare SNP Model of Care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819150"/>
            <a:ext cx="9144000" cy="57175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39265" rIns="0" bIns="0" anchor="t"/>
          <a:lstStyle/>
          <a:p>
            <a:pPr marL="594360" marR="0" indent="0" algn="l">
              <a:lnSpc>
                <a:spcPts val="2200"/>
              </a:lnSpc>
              <a:spcAft>
                <a:spcPts val="0"/>
              </a:spcAft>
            </a:pPr>
            <a:r>
              <a:rPr lang="en-US" sz="1900" spc="15">
                <a:solidFill>
                  <a:srgbClr val="464A54"/>
                </a:solidFill>
                <a:latin typeface="Tahoma" panose="02020603050405020304" pitchFamily="2"/>
              </a:rPr>
              <a:t>The ArchCare Model of Care strives to meet the specialized </a:t>
            </a:r>
          </a:p>
          <a:p>
            <a:pPr marL="594360" marR="0" indent="0" algn="l">
              <a:lnSpc>
                <a:spcPts val="2200"/>
              </a:lnSpc>
              <a:spcBef>
                <a:spcPts val="385"/>
              </a:spcBef>
              <a:spcAft>
                <a:spcPts val="0"/>
              </a:spcAft>
            </a:pPr>
            <a:r>
              <a:rPr lang="en-US" sz="1900" spc="20">
                <a:solidFill>
                  <a:srgbClr val="464A54"/>
                </a:solidFill>
                <a:latin typeface="Tahoma" panose="02020603050405020304" pitchFamily="2"/>
              </a:rPr>
              <a:t>needs of its members and to optimize their health outcomes by </a:t>
            </a:r>
          </a:p>
          <a:p>
            <a:pPr marL="594360" marR="1005840" indent="0" algn="l">
              <a:lnSpc>
                <a:spcPts val="2500"/>
              </a:lnSpc>
              <a:spcBef>
                <a:spcPts val="355"/>
              </a:spcBef>
              <a:spcAft>
                <a:spcPts val="21170"/>
              </a:spcAft>
            </a:pPr>
            <a:r>
              <a:rPr lang="en-US" sz="1900" spc="0">
                <a:solidFill>
                  <a:srgbClr val="464A54"/>
                </a:solidFill>
                <a:latin typeface="Tahoma" panose="02020603050405020304" pitchFamily="2"/>
              </a:rPr>
              <a:t>using</a:t>
            </a:r>
            <a:r>
              <a:rPr lang="en-US" sz="2000" i="1" spc="0">
                <a:solidFill>
                  <a:srgbClr val="B4121C"/>
                </a:solidFill>
                <a:latin typeface="Arial" panose="02020603050405020304" pitchFamily="2"/>
              </a:rPr>
              <a:t> evidence-based practices</a:t>
            </a:r>
            <a:r>
              <a:rPr lang="en-US" sz="1900" spc="0">
                <a:solidFill>
                  <a:srgbClr val="464A54"/>
                </a:solidFill>
                <a:latin typeface="Tahoma" panose="02020603050405020304" pitchFamily="2"/>
              </a:rPr>
              <a:t> with an</a:t>
            </a:r>
            <a:r>
              <a:rPr lang="en-US" sz="2000" i="1" spc="0">
                <a:solidFill>
                  <a:srgbClr val="B4121C"/>
                </a:solidFill>
                <a:latin typeface="Arial" panose="02020603050405020304" pitchFamily="2"/>
              </a:rPr>
              <a:t> appropriate network </a:t>
            </a:r>
            <a:r>
              <a:rPr lang="en-US" sz="2300" i="1" spc="0">
                <a:solidFill>
                  <a:srgbClr val="B4121C"/>
                </a:solidFill>
                <a:latin typeface="Arial" panose="02020603050405020304" pitchFamily="2"/>
              </a:rPr>
              <a:t>of </a:t>
            </a:r>
            <a:r>
              <a:rPr lang="en-US" sz="2000" i="1" spc="0">
                <a:solidFill>
                  <a:srgbClr val="B4121C"/>
                </a:solidFill>
                <a:latin typeface="Arial" panose="02020603050405020304" pitchFamily="2"/>
              </a:rPr>
              <a:t>providers and specialists.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6536690"/>
            <a:ext cx="9144000" cy="321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0320" rIns="0" bIns="0" anchor="t"/>
          <a:lstStyle/>
          <a:p>
            <a:pPr marL="91440" marR="0" indent="0" algn="l">
              <a:lnSpc>
                <a:spcPts val="2000"/>
              </a:lnSpc>
              <a:spcAft>
                <a:spcPts val="325"/>
              </a:spcAft>
              <a:tabLst>
                <a:tab pos="8732520" algn="l"/>
              </a:tabLst>
            </a:pPr>
            <a:r>
              <a:rPr lang="en-US" sz="1750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750" spc="0" dirty="0">
                <a:solidFill>
                  <a:srgbClr val="C00000"/>
                </a:solidFill>
                <a:latin typeface="Calibri" panose="02020603050405020304" pitchFamily="2"/>
              </a:rPr>
              <a:t>5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  <p:cxnSp>
        <p:nvCxnSpPr>
          <p:cNvPr id="8" name="Straight Connector 7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0190" y="63500"/>
          <a:ext cx="8844915" cy="755650"/>
        </p:xfrm>
        <a:graphic>
          <a:graphicData uri="http://schemas.openxmlformats.org/drawingml/2006/table">
            <a:tbl>
              <a:tblPr/>
              <a:tblGrid>
                <a:gridCol w="6943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4495800" indent="0" algn="r">
                        <a:lnSpc>
                          <a:spcPts val="2600"/>
                        </a:lnSpc>
                        <a:spcBef>
                          <a:spcPts val="1920"/>
                        </a:spcBef>
                        <a:spcAft>
                          <a:spcPts val="1360"/>
                        </a:spcAft>
                      </a:pPr>
                      <a:r>
                        <a:rPr lang="en-US" sz="2350" spc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</a:rPr>
                        <a:t>How Does MOC Work?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85090" y="777240"/>
            <a:ext cx="8737600" cy="6080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65760" marR="0" indent="0" algn="l">
              <a:lnSpc>
                <a:spcPts val="2600"/>
              </a:lnSpc>
              <a:spcAft>
                <a:spcPts val="0"/>
              </a:spcAft>
            </a:pPr>
            <a:r>
              <a:rPr lang="en-US" sz="2000" spc="45" dirty="0">
                <a:solidFill>
                  <a:srgbClr val="464A54"/>
                </a:solidFill>
                <a:latin typeface="Tahoma" panose="02020603050405020304" pitchFamily="2"/>
              </a:rPr>
              <a:t>ArchCare’s Model of Care promotes quality care management </a:t>
            </a:r>
          </a:p>
          <a:p>
            <a:pPr marL="365760" marR="0" indent="0" algn="l">
              <a:lnSpc>
                <a:spcPts val="2600"/>
              </a:lnSpc>
              <a:spcBef>
                <a:spcPts val="30"/>
              </a:spcBef>
              <a:spcAft>
                <a:spcPts val="0"/>
              </a:spcAft>
            </a:pPr>
            <a:r>
              <a:rPr lang="en-US" sz="2000" spc="45" dirty="0">
                <a:solidFill>
                  <a:srgbClr val="464A54"/>
                </a:solidFill>
                <a:latin typeface="Tahoma" panose="02020603050405020304" pitchFamily="2"/>
              </a:rPr>
              <a:t>and optimal health outcomes for members through facilitation of </a:t>
            </a:r>
          </a:p>
          <a:p>
            <a:pPr marL="365760" marR="0" indent="0" algn="l"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spc="30" dirty="0">
                <a:solidFill>
                  <a:srgbClr val="B4121C"/>
                </a:solidFill>
                <a:latin typeface="Tahoma" panose="02020603050405020304" pitchFamily="2"/>
              </a:rPr>
              <a:t>access to needed resources</a:t>
            </a:r>
            <a:r>
              <a:rPr lang="en-US" sz="2000" spc="30" dirty="0">
                <a:solidFill>
                  <a:srgbClr val="464A54"/>
                </a:solidFill>
                <a:latin typeface="Tahoma" panose="02020603050405020304" pitchFamily="2"/>
              </a:rPr>
              <a:t> and</a:t>
            </a:r>
            <a:r>
              <a:rPr lang="en-US" sz="2000" spc="30" dirty="0">
                <a:solidFill>
                  <a:srgbClr val="B4121C"/>
                </a:solidFill>
                <a:latin typeface="Tahoma" panose="02020603050405020304" pitchFamily="2"/>
              </a:rPr>
              <a:t> care coordination,</a:t>
            </a:r>
            <a:r>
              <a:rPr lang="en-US" sz="2000" spc="30" dirty="0">
                <a:solidFill>
                  <a:srgbClr val="464A54"/>
                </a:solidFill>
                <a:latin typeface="Tahoma" panose="02020603050405020304" pitchFamily="2"/>
              </a:rPr>
              <a:t> including: </a:t>
            </a:r>
          </a:p>
          <a:p>
            <a:pPr marL="685800" marR="320040" indent="320040" algn="l">
              <a:lnSpc>
                <a:spcPts val="2200"/>
              </a:lnSpc>
              <a:spcBef>
                <a:spcPts val="269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 dirty="0">
                <a:solidFill>
                  <a:srgbClr val="464A54"/>
                </a:solidFill>
                <a:latin typeface="Tahoma" panose="02020603050405020304" pitchFamily="2"/>
              </a:rPr>
              <a:t>Coordinating care through a central point of contact—the member’s PCP, in collaboration with a ArchCare Care Manager or Care Management Team </a:t>
            </a:r>
          </a:p>
          <a:p>
            <a:pPr marL="685800" marR="320040" indent="320040" algn="l">
              <a:lnSpc>
                <a:spcPts val="2200"/>
              </a:lnSpc>
              <a:spcBef>
                <a:spcPts val="269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 dirty="0">
                <a:solidFill>
                  <a:srgbClr val="464A54"/>
                </a:solidFill>
                <a:latin typeface="Tahoma" panose="02020603050405020304" pitchFamily="2"/>
              </a:rPr>
              <a:t>Monitoring transitions through the timely coordination of care plans to ensure vulnerable SNP populations do not receive fragmented care </a:t>
            </a:r>
          </a:p>
          <a:p>
            <a:pPr marL="685800" marR="320040" indent="320040" algn="l">
              <a:lnSpc>
                <a:spcPts val="2200"/>
              </a:lnSpc>
              <a:spcBef>
                <a:spcPts val="269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 dirty="0">
                <a:solidFill>
                  <a:srgbClr val="464A54"/>
                </a:solidFill>
                <a:latin typeface="Tahoma" panose="02020603050405020304" pitchFamily="2"/>
              </a:rPr>
              <a:t>Providing preventive health, medical, mental health, social services, and added-value services </a:t>
            </a:r>
          </a:p>
          <a:p>
            <a:pPr marL="685800" marR="320040" indent="320040" algn="l">
              <a:lnSpc>
                <a:spcPts val="2200"/>
              </a:lnSpc>
              <a:spcBef>
                <a:spcPts val="2690"/>
              </a:spcBef>
              <a:buFont typeface="Symbol"/>
              <a:buChar char="·"/>
            </a:pPr>
            <a:r>
              <a:rPr lang="en-US" sz="1650" dirty="0">
                <a:solidFill>
                  <a:schemeClr val="tx1"/>
                </a:solidFill>
                <a:latin typeface="Tahoma" panose="02020603050405020304" pitchFamily="2"/>
              </a:rPr>
              <a:t>Beginning 1.1.2022 AA is the payer of Hospice benefits rather than Medicare FFS.</a:t>
            </a:r>
            <a:endParaRPr lang="en-US" sz="1650" spc="0" dirty="0">
              <a:solidFill>
                <a:schemeClr val="tx1"/>
              </a:solidFill>
              <a:latin typeface="Tahoma" panose="02020603050405020304" pitchFamily="2"/>
            </a:endParaRPr>
          </a:p>
          <a:p>
            <a:pPr marL="0" marR="0" indent="0" algn="l">
              <a:lnSpc>
                <a:spcPts val="2100"/>
              </a:lnSpc>
              <a:spcBef>
                <a:spcPts val="9000"/>
              </a:spcBef>
              <a:spcAft>
                <a:spcPts val="310"/>
              </a:spcAft>
              <a:tabLst>
                <a:tab pos="8732520" algn="r"/>
              </a:tabLst>
            </a:pPr>
            <a:r>
              <a:rPr lang="en-US" sz="1750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800" spc="0" dirty="0">
                <a:solidFill>
                  <a:srgbClr val="C00000"/>
                </a:solidFill>
                <a:latin typeface="Calibri" panose="02020603050405020304" pitchFamily="2"/>
              </a:rPr>
              <a:t>6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32410" y="63500"/>
          <a:ext cx="8862695" cy="755650"/>
        </p:xfrm>
        <a:graphic>
          <a:graphicData uri="http://schemas.openxmlformats.org/drawingml/2006/table">
            <a:tbl>
              <a:tblPr/>
              <a:tblGrid>
                <a:gridCol w="6960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4946650" indent="0" algn="r">
                        <a:lnSpc>
                          <a:spcPts val="2600"/>
                        </a:lnSpc>
                        <a:spcBef>
                          <a:spcPts val="1920"/>
                        </a:spcBef>
                        <a:spcAft>
                          <a:spcPts val="1360"/>
                        </a:spcAft>
                      </a:pPr>
                      <a:r>
                        <a:rPr lang="en-US" sz="2350" b="1" spc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</a:rPr>
                        <a:t>Care Coordination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232410" y="1395095"/>
            <a:ext cx="8737600" cy="51352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810" rIns="0" bIns="0" anchor="t"/>
          <a:lstStyle/>
          <a:p>
            <a:pPr marL="32004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1950" spc="55">
                <a:solidFill>
                  <a:srgbClr val="464A54"/>
                </a:solidFill>
                <a:latin typeface="Tahoma" panose="02020603050405020304" pitchFamily="2"/>
              </a:rPr>
              <a:t>ArchCare conducts</a:t>
            </a:r>
            <a:r>
              <a:rPr lang="en-US" sz="1950" spc="55">
                <a:solidFill>
                  <a:srgbClr val="B4121C"/>
                </a:solidFill>
                <a:latin typeface="Tahoma" panose="02020603050405020304" pitchFamily="2"/>
              </a:rPr>
              <a:t> Care Coordination</a:t>
            </a:r>
            <a:r>
              <a:rPr lang="en-US" sz="1950" spc="55">
                <a:solidFill>
                  <a:srgbClr val="464A54"/>
                </a:solidFill>
                <a:latin typeface="Tahoma" panose="02020603050405020304" pitchFamily="2"/>
              </a:rPr>
              <a:t> to meet the targeted </a:t>
            </a:r>
          </a:p>
          <a:p>
            <a:pPr marL="320040" marR="0" indent="0" algn="l">
              <a:lnSpc>
                <a:spcPts val="2400"/>
              </a:lnSpc>
              <a:spcBef>
                <a:spcPts val="240"/>
              </a:spcBef>
              <a:spcAft>
                <a:spcPts val="0"/>
              </a:spcAft>
            </a:pPr>
            <a:r>
              <a:rPr lang="en-US" sz="1950" spc="50">
                <a:solidFill>
                  <a:srgbClr val="464A54"/>
                </a:solidFill>
                <a:latin typeface="Tahoma" panose="02020603050405020304" pitchFamily="2"/>
              </a:rPr>
              <a:t>needs of our members by utilizing the following strategies: </a:t>
            </a:r>
          </a:p>
          <a:p>
            <a:pPr marL="640080" marR="320040" indent="320040" algn="l">
              <a:lnSpc>
                <a:spcPts val="2100"/>
              </a:lnSpc>
              <a:spcBef>
                <a:spcPts val="173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Conducting a</a:t>
            </a:r>
            <a:r>
              <a:rPr lang="en-US" sz="1650" spc="0">
                <a:solidFill>
                  <a:srgbClr val="B4121C"/>
                </a:solidFill>
                <a:latin typeface="Tahoma" panose="02020603050405020304" pitchFamily="2"/>
              </a:rPr>
              <a:t> Health Risk Assessment (HRA)</a:t>
            </a: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 of the individual’s physical, psychosocial, and functional needs, using a tool approved by CMS and other appropriate regulatory agencies </a:t>
            </a:r>
          </a:p>
          <a:p>
            <a:pPr marL="640080" marR="594360" indent="320040" algn="l">
              <a:lnSpc>
                <a:spcPts val="2100"/>
              </a:lnSpc>
              <a:spcBef>
                <a:spcPts val="98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Developing a member’s</a:t>
            </a:r>
            <a:r>
              <a:rPr lang="en-US" sz="1650" spc="0">
                <a:solidFill>
                  <a:srgbClr val="B4121C"/>
                </a:solidFill>
                <a:latin typeface="Tahoma" panose="02020603050405020304" pitchFamily="2"/>
              </a:rPr>
              <a:t> Individualized Care Plan (ICP)</a:t>
            </a: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 using the results of the HRA and the member’s input </a:t>
            </a:r>
          </a:p>
          <a:p>
            <a:pPr marL="640080" marR="731520" indent="320040" algn="l">
              <a:lnSpc>
                <a:spcPts val="2200"/>
              </a:lnSpc>
              <a:spcBef>
                <a:spcPts val="1005"/>
              </a:spcBef>
              <a:spcAft>
                <a:spcPts val="14660"/>
              </a:spcAft>
              <a:buFont typeface="Symbol"/>
              <a:buChar char="·"/>
            </a:pP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Each member has an</a:t>
            </a:r>
            <a:r>
              <a:rPr lang="en-US" sz="1650" spc="0">
                <a:solidFill>
                  <a:srgbClr val="B4121C"/>
                </a:solidFill>
                <a:latin typeface="Tahoma" panose="02020603050405020304" pitchFamily="2"/>
              </a:rPr>
              <a:t> Interdisciplinary Care Team (ICT)</a:t>
            </a:r>
            <a:r>
              <a:rPr lang="en-US" sz="1650" spc="0">
                <a:solidFill>
                  <a:srgbClr val="464A54"/>
                </a:solidFill>
                <a:latin typeface="Tahoma" panose="02020603050405020304" pitchFamily="2"/>
              </a:rPr>
              <a:t> that manages the member’s care and meets regularly to manage the medical, cognitive, psychosocial, and functional needs of the member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80010" y="6530340"/>
            <a:ext cx="8737600" cy="3276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2100"/>
              </a:lnSpc>
              <a:spcAft>
                <a:spcPts val="310"/>
              </a:spcAft>
              <a:tabLst>
                <a:tab pos="8732520" algn="r"/>
              </a:tabLst>
            </a:pPr>
            <a:r>
              <a:rPr lang="en-US" sz="1750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800" spc="0" dirty="0">
                <a:solidFill>
                  <a:srgbClr val="C00000"/>
                </a:solidFill>
                <a:latin typeface="Calibri" panose="02020603050405020304" pitchFamily="2"/>
              </a:rPr>
              <a:t>7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63500"/>
          <a:ext cx="9144000" cy="755650"/>
        </p:xfrm>
        <a:graphic>
          <a:graphicData uri="http://schemas.openxmlformats.org/drawingml/2006/table">
            <a:tbl>
              <a:tblPr/>
              <a:tblGrid>
                <a:gridCol w="719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2569210" indent="0" algn="r">
                        <a:lnSpc>
                          <a:spcPts val="2500"/>
                        </a:lnSpc>
                        <a:spcBef>
                          <a:spcPts val="1920"/>
                        </a:spcBef>
                        <a:spcAft>
                          <a:spcPts val="1460"/>
                        </a:spcAft>
                      </a:pPr>
                      <a:r>
                        <a:rPr lang="en-US" sz="2350" b="1" spc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</a:rPr>
                        <a:t>Special Needs Plan Mode of Care Goals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819150"/>
            <a:ext cx="9144000" cy="60388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60755" rIns="0" bIns="0" anchor="t"/>
          <a:lstStyle/>
          <a:p>
            <a:pPr marL="731520" marR="1463040" indent="320040" algn="l">
              <a:lnSpc>
                <a:spcPts val="2200"/>
              </a:lnSpc>
              <a:spcAft>
                <a:spcPts val="0"/>
              </a:spcAft>
              <a:buFont typeface="Symbol"/>
              <a:buChar char="·"/>
            </a:pPr>
            <a:r>
              <a:rPr lang="en-US" sz="1650" spc="0" dirty="0">
                <a:solidFill>
                  <a:srgbClr val="040404"/>
                </a:solidFill>
                <a:latin typeface="Tahoma" panose="02020603050405020304" pitchFamily="2"/>
              </a:rPr>
              <a:t>Improving access and affordability to medical, mental health, and social services </a:t>
            </a:r>
          </a:p>
          <a:p>
            <a:pPr marL="731520" marR="1005840" indent="320040" algn="l">
              <a:lnSpc>
                <a:spcPts val="2200"/>
              </a:lnSpc>
              <a:spcBef>
                <a:spcPts val="99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 dirty="0">
                <a:solidFill>
                  <a:srgbClr val="040404"/>
                </a:solidFill>
                <a:latin typeface="Tahoma" panose="02020603050405020304" pitchFamily="2"/>
              </a:rPr>
              <a:t>Improving coordination of care and appropriate delivery of services through the direct alignment of the HRAT, ICP and ICT </a:t>
            </a:r>
          </a:p>
          <a:p>
            <a:pPr marL="731520" marR="1554480" indent="320040" algn="l">
              <a:lnSpc>
                <a:spcPts val="2200"/>
              </a:lnSpc>
              <a:spcBef>
                <a:spcPts val="89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0" dirty="0">
                <a:solidFill>
                  <a:srgbClr val="040404"/>
                </a:solidFill>
                <a:latin typeface="Tahoma" panose="02020603050405020304" pitchFamily="2"/>
              </a:rPr>
              <a:t>Provide seamless transitions of care across all health care settings and providers </a:t>
            </a:r>
          </a:p>
          <a:p>
            <a:pPr marL="731520" marR="0" indent="320040" algn="l">
              <a:lnSpc>
                <a:spcPts val="2200"/>
              </a:lnSpc>
              <a:spcBef>
                <a:spcPts val="1085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30" dirty="0">
                <a:solidFill>
                  <a:srgbClr val="040404"/>
                </a:solidFill>
                <a:latin typeface="Tahoma" panose="02020603050405020304" pitchFamily="2"/>
              </a:rPr>
              <a:t>Improve use of preventive health services </a:t>
            </a:r>
          </a:p>
          <a:p>
            <a:pPr marL="731520" marR="0" indent="320040" algn="l">
              <a:lnSpc>
                <a:spcPts val="2200"/>
              </a:lnSpc>
              <a:spcBef>
                <a:spcPts val="89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40" dirty="0">
                <a:solidFill>
                  <a:srgbClr val="040404"/>
                </a:solidFill>
                <a:latin typeface="Tahoma" panose="02020603050405020304" pitchFamily="2"/>
              </a:rPr>
              <a:t>Encourage appropriate utilization of services </a:t>
            </a:r>
          </a:p>
          <a:p>
            <a:pPr marL="731520" marR="0" indent="320040" algn="l">
              <a:lnSpc>
                <a:spcPts val="2200"/>
              </a:lnSpc>
              <a:spcBef>
                <a:spcPts val="101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50" dirty="0">
                <a:solidFill>
                  <a:srgbClr val="040404"/>
                </a:solidFill>
                <a:latin typeface="Tahoma" panose="02020603050405020304" pitchFamily="2"/>
              </a:rPr>
              <a:t>Improve member health outcomes </a:t>
            </a:r>
          </a:p>
          <a:p>
            <a:pPr marL="91440" marR="0" indent="0" algn="l">
              <a:lnSpc>
                <a:spcPts val="2100"/>
              </a:lnSpc>
              <a:spcBef>
                <a:spcPts val="12885"/>
              </a:spcBef>
              <a:spcAft>
                <a:spcPts val="310"/>
              </a:spcAft>
              <a:tabLst>
                <a:tab pos="8686800" algn="l"/>
              </a:tabLst>
            </a:pPr>
            <a:r>
              <a:rPr lang="en-US" sz="1750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800" spc="0" dirty="0">
                <a:solidFill>
                  <a:srgbClr val="C00000"/>
                </a:solidFill>
                <a:latin typeface="Calibri" panose="02020603050405020304" pitchFamily="2"/>
              </a:rPr>
              <a:t>8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93280" y="67310"/>
            <a:ext cx="1901825" cy="70993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63500"/>
          <a:ext cx="9144000" cy="755650"/>
        </p:xfrm>
        <a:graphic>
          <a:graphicData uri="http://schemas.openxmlformats.org/drawingml/2006/table">
            <a:tbl>
              <a:tblPr/>
              <a:tblGrid>
                <a:gridCol w="719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1075690" indent="0" algn="r">
                        <a:lnSpc>
                          <a:spcPts val="2600"/>
                        </a:lnSpc>
                        <a:spcBef>
                          <a:spcPts val="1920"/>
                        </a:spcBef>
                        <a:spcAft>
                          <a:spcPts val="1435"/>
                        </a:spcAft>
                      </a:pPr>
                      <a:r>
                        <a:rPr lang="en-US" sz="2350" b="1" spc="0">
                          <a:solidFill>
                            <a:srgbClr val="C00000"/>
                          </a:solidFill>
                          <a:latin typeface="Franklin Gothic Medium Cond" panose="02020603050405020304" pitchFamily="2"/>
                        </a:rPr>
                        <a:t>Quality Measurement and Performance Improvement </a:t>
                      </a:r>
                    </a:p>
                  </a:txBody>
                  <a:tcPr marL="0" marR="0" marT="0" marB="0" anchor="ctr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819150"/>
            <a:ext cx="9144000" cy="60388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91185" rIns="0" bIns="0" anchor="t"/>
          <a:lstStyle/>
          <a:p>
            <a:pPr marL="41148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500" b="1" i="1" spc="-50" dirty="0">
                <a:solidFill>
                  <a:srgbClr val="464A54"/>
                </a:solidFill>
                <a:latin typeface="Verdana" panose="02020603050405020304" pitchFamily="2"/>
              </a:rPr>
              <a:t>SNPs strive to continuously improve their performance. </a:t>
            </a:r>
          </a:p>
          <a:p>
            <a:pPr marL="411480" marR="1097280" indent="0" algn="l">
              <a:lnSpc>
                <a:spcPts val="2100"/>
              </a:lnSpc>
              <a:spcBef>
                <a:spcPts val="1205"/>
              </a:spcBef>
              <a:spcAft>
                <a:spcPts val="0"/>
              </a:spcAft>
            </a:pPr>
            <a:r>
              <a:rPr lang="en-US" sz="1600" spc="-5" dirty="0">
                <a:solidFill>
                  <a:srgbClr val="464A54"/>
                </a:solidFill>
                <a:latin typeface="Verdana" panose="02020603050405020304" pitchFamily="2"/>
              </a:rPr>
              <a:t>ArchCare monitors the effectiveness of the Model of Care through ongoing evaluation of member health outcomes. The information is reported at the </a:t>
            </a:r>
          </a:p>
          <a:p>
            <a:pPr marL="411480" marR="0" indent="0" algn="l">
              <a:lnSpc>
                <a:spcPts val="1900"/>
              </a:lnSpc>
              <a:spcBef>
                <a:spcPts val="330"/>
              </a:spcBef>
              <a:spcAft>
                <a:spcPts val="0"/>
              </a:spcAft>
            </a:pPr>
            <a:r>
              <a:rPr lang="en-US" sz="1600" spc="-5" dirty="0">
                <a:solidFill>
                  <a:srgbClr val="464A54"/>
                </a:solidFill>
                <a:latin typeface="Verdana" panose="02020603050405020304" pitchFamily="2"/>
              </a:rPr>
              <a:t>Quality Improvement Committee. </a:t>
            </a:r>
          </a:p>
          <a:p>
            <a:pPr marL="411480" marR="777240" indent="0" algn="l">
              <a:lnSpc>
                <a:spcPts val="2200"/>
              </a:lnSpc>
              <a:spcBef>
                <a:spcPts val="6260"/>
              </a:spcBef>
              <a:spcAft>
                <a:spcPts val="0"/>
              </a:spcAft>
            </a:pPr>
            <a:r>
              <a:rPr lang="en-US" sz="1600" spc="0" dirty="0">
                <a:solidFill>
                  <a:srgbClr val="464A54"/>
                </a:solidFill>
                <a:latin typeface="Verdana" panose="02020603050405020304" pitchFamily="2"/>
              </a:rPr>
              <a:t>Evaluation of the Model of Care Committee includes collecting, analyzing, and reporting unique data related to each of </a:t>
            </a:r>
            <a:r>
              <a:rPr lang="en-US" sz="1600" spc="0" dirty="0" err="1">
                <a:solidFill>
                  <a:srgbClr val="464A54"/>
                </a:solidFill>
                <a:latin typeface="Verdana" panose="02020603050405020304" pitchFamily="2"/>
              </a:rPr>
              <a:t>ArchCare’s</a:t>
            </a:r>
            <a:r>
              <a:rPr lang="en-US" sz="1600" spc="0" dirty="0">
                <a:solidFill>
                  <a:srgbClr val="464A54"/>
                </a:solidFill>
                <a:latin typeface="Verdana" panose="02020603050405020304" pitchFamily="2"/>
              </a:rPr>
              <a:t> Special Needs Plans. </a:t>
            </a:r>
          </a:p>
          <a:p>
            <a:pPr marL="411480" marR="0" indent="0" algn="l">
              <a:lnSpc>
                <a:spcPts val="1900"/>
              </a:lnSpc>
              <a:spcBef>
                <a:spcPts val="4220"/>
              </a:spcBef>
              <a:spcAft>
                <a:spcPts val="0"/>
              </a:spcAft>
            </a:pPr>
            <a:r>
              <a:rPr lang="en-US" sz="1600" spc="-5" dirty="0">
                <a:solidFill>
                  <a:srgbClr val="464A54"/>
                </a:solidFill>
                <a:latin typeface="Verdana" panose="02020603050405020304" pitchFamily="2"/>
              </a:rPr>
              <a:t>Model of Care metrics include: </a:t>
            </a:r>
          </a:p>
          <a:p>
            <a:pPr marL="1417320" marR="0" indent="182880" algn="l">
              <a:lnSpc>
                <a:spcPts val="1800"/>
              </a:lnSpc>
              <a:spcBef>
                <a:spcPts val="195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55" dirty="0">
                <a:solidFill>
                  <a:srgbClr val="464A54"/>
                </a:solidFill>
                <a:latin typeface="Verdana" panose="02020603050405020304" pitchFamily="2"/>
              </a:rPr>
              <a:t>Access to care </a:t>
            </a:r>
          </a:p>
          <a:p>
            <a:pPr marL="1417320" marR="685800" indent="18288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0" dirty="0">
                <a:solidFill>
                  <a:srgbClr val="464A54"/>
                </a:solidFill>
                <a:latin typeface="Verdana" panose="02020603050405020304" pitchFamily="2"/>
              </a:rPr>
              <a:t>Improvement in member health status through specific metrics such as HEDIS, PCP Visits, Admission &amp; Emergency Room utilization </a:t>
            </a:r>
          </a:p>
          <a:p>
            <a:pPr marL="1417320" marR="0" indent="182880" algn="l">
              <a:lnSpc>
                <a:spcPts val="1800"/>
              </a:lnSpc>
              <a:spcBef>
                <a:spcPts val="235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45" dirty="0">
                <a:solidFill>
                  <a:srgbClr val="464A54"/>
                </a:solidFill>
                <a:latin typeface="Verdana" panose="02020603050405020304" pitchFamily="2"/>
              </a:rPr>
              <a:t>Completion of comprehensive Health Risk Assessment </a:t>
            </a:r>
          </a:p>
          <a:p>
            <a:pPr marL="1417320" marR="0" indent="182880" algn="l">
              <a:lnSpc>
                <a:spcPts val="18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500" spc="-55" dirty="0">
                <a:solidFill>
                  <a:srgbClr val="464A54"/>
                </a:solidFill>
                <a:latin typeface="Verdana" panose="02020603050405020304" pitchFamily="2"/>
              </a:rPr>
              <a:t>Implementation of an Individualized Care Plan (ICP) for SNP beneficiaries </a:t>
            </a:r>
          </a:p>
          <a:p>
            <a:pPr marL="91440" marR="0" indent="0" algn="l">
              <a:lnSpc>
                <a:spcPts val="2100"/>
              </a:lnSpc>
              <a:spcBef>
                <a:spcPts val="4700"/>
              </a:spcBef>
              <a:spcAft>
                <a:spcPts val="310"/>
              </a:spcAft>
              <a:tabLst>
                <a:tab pos="8686800" algn="l"/>
              </a:tabLst>
            </a:pPr>
            <a:r>
              <a:rPr lang="en-US" sz="1750" b="1" spc="0" dirty="0">
                <a:solidFill>
                  <a:srgbClr val="C00000"/>
                </a:solidFill>
                <a:latin typeface="Franklin Gothic Medium Cond" panose="02020603050405020304" pitchFamily="2"/>
              </a:rPr>
              <a:t>Together, We Can... 	</a:t>
            </a:r>
            <a:r>
              <a:rPr lang="en-US" sz="1800" b="1" spc="0" dirty="0">
                <a:solidFill>
                  <a:srgbClr val="C00000"/>
                </a:solidFill>
                <a:latin typeface="Calibri" panose="02020603050405020304" pitchFamily="2"/>
              </a:rPr>
              <a:t>9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  <p:cxnSp>
        <p:nvCxnSpPr>
          <p:cNvPr id="7" name="Straight Connector 6"/>
          <p:cNvCxnSpPr/>
          <p:nvPr/>
        </p:nvCxnSpPr>
        <p:spPr>
          <a:xfrm>
            <a:off x="0" y="831850"/>
            <a:ext cx="9144635" cy="0"/>
          </a:xfrm>
          <a:prstGeom prst="line">
            <a:avLst/>
          </a:prstGeom>
          <a:ln w="24130" cmpd="dbl">
            <a:solidFill>
              <a:srgbClr val="C5C5C5"/>
            </a:solidFill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1164</Words>
  <Application>Microsoft Office PowerPoint</Application>
  <PresentationFormat>On-screen Show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Edwardian Script ITC</vt:lpstr>
      <vt:lpstr>Franklin Gothic Medium Cond</vt:lpstr>
      <vt:lpstr>Symbol</vt:lpstr>
      <vt:lpstr>Tahoma</vt:lpstr>
      <vt:lpstr>Times New Roman</vt:lpstr>
      <vt:lpstr>Verdana</vt:lpstr>
      <vt:lpstr>default 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Vieira, Jose</dc:creator>
  <cp:lastModifiedBy>Borchard, Sofya</cp:lastModifiedBy>
  <cp:revision>7</cp:revision>
  <dcterms:created xsi:type="dcterms:W3CDTF">2022-01-24T21:44:52Z</dcterms:created>
  <dcterms:modified xsi:type="dcterms:W3CDTF">2023-08-08T16:31:17Z</dcterms:modified>
</cp:coreProperties>
</file>